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handoutMasterIdLst>
    <p:handoutMasterId r:id="rId24"/>
  </p:handoutMasterIdLst>
  <p:sldIdLst>
    <p:sldId id="256" r:id="rId2"/>
    <p:sldId id="309" r:id="rId3"/>
    <p:sldId id="349" r:id="rId4"/>
    <p:sldId id="350" r:id="rId5"/>
    <p:sldId id="351" r:id="rId6"/>
    <p:sldId id="352" r:id="rId7"/>
    <p:sldId id="353" r:id="rId8"/>
    <p:sldId id="354" r:id="rId9"/>
    <p:sldId id="337" r:id="rId10"/>
    <p:sldId id="356" r:id="rId11"/>
    <p:sldId id="324" r:id="rId12"/>
    <p:sldId id="358" r:id="rId13"/>
    <p:sldId id="360" r:id="rId14"/>
    <p:sldId id="361" r:id="rId15"/>
    <p:sldId id="362" r:id="rId16"/>
    <p:sldId id="363" r:id="rId17"/>
    <p:sldId id="364" r:id="rId18"/>
    <p:sldId id="365" r:id="rId19"/>
    <p:sldId id="366" r:id="rId20"/>
    <p:sldId id="359" r:id="rId21"/>
    <p:sldId id="340" r:id="rId22"/>
  </p:sldIdLst>
  <p:sldSz cx="9144000" cy="6858000" type="screen4x3"/>
  <p:notesSz cx="6794500" cy="9906000"/>
  <p:embeddedFontLst>
    <p:embeddedFont>
      <p:font typeface="Calibri" panose="020F0502020204030204" pitchFamily="34" charset="0"/>
      <p:regular r:id="rId25"/>
      <p:bold r:id="rId26"/>
      <p:italic r:id="rId27"/>
      <p:boldItalic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96B"/>
    <a:srgbClr val="D7A17B"/>
    <a:srgbClr val="92D050"/>
    <a:srgbClr val="90C027"/>
    <a:srgbClr val="FF6600"/>
    <a:srgbClr val="3C468F"/>
    <a:srgbClr val="92E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2" autoAdjust="0"/>
    <p:restoredTop sz="94660"/>
  </p:normalViewPr>
  <p:slideViewPr>
    <p:cSldViewPr>
      <p:cViewPr varScale="1">
        <p:scale>
          <a:sx n="65" d="100"/>
          <a:sy n="65" d="100"/>
        </p:scale>
        <p:origin x="1288"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A513B7DE-CED9-4F9F-ADC0-59ADDF5F33C5}" type="datetimeFigureOut">
              <a:rPr lang="de-AT" smtClean="0"/>
              <a:t>25.11.2020</a:t>
            </a:fld>
            <a:endParaRPr lang="de-AT"/>
          </a:p>
        </p:txBody>
      </p:sp>
      <p:sp>
        <p:nvSpPr>
          <p:cNvPr id="4" name="Fußzeilenplatzhalter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a:defRPr sz="1200"/>
            </a:lvl1pPr>
          </a:lstStyle>
          <a:p>
            <a:fld id="{4607AB9D-9831-47B4-B8ED-7A0E3748FCED}" type="slidenum">
              <a:rPr lang="de-AT" smtClean="0"/>
              <a:t>‹Nr.›</a:t>
            </a:fld>
            <a:endParaRPr lang="de-AT"/>
          </a:p>
        </p:txBody>
      </p:sp>
    </p:spTree>
    <p:extLst>
      <p:ext uri="{BB962C8B-B14F-4D97-AF65-F5344CB8AC3E}">
        <p14:creationId xmlns:p14="http://schemas.microsoft.com/office/powerpoint/2010/main" val="1887625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024" cy="495855"/>
          </a:xfrm>
          <a:prstGeom prst="rect">
            <a:avLst/>
          </a:prstGeom>
        </p:spPr>
        <p:txBody>
          <a:bodyPr vert="horz" lIns="91303" tIns="45651" rIns="91303" bIns="45651" rtlCol="0"/>
          <a:lstStyle>
            <a:lvl1pPr algn="l">
              <a:defRPr sz="1200"/>
            </a:lvl1pPr>
          </a:lstStyle>
          <a:p>
            <a:endParaRPr lang="de-DE"/>
          </a:p>
        </p:txBody>
      </p:sp>
      <p:sp>
        <p:nvSpPr>
          <p:cNvPr id="3" name="Datumsplatzhalter 2"/>
          <p:cNvSpPr>
            <a:spLocks noGrp="1"/>
          </p:cNvSpPr>
          <p:nvPr>
            <p:ph type="dt" idx="1"/>
          </p:nvPr>
        </p:nvSpPr>
        <p:spPr>
          <a:xfrm>
            <a:off x="3847890" y="0"/>
            <a:ext cx="2945024" cy="495855"/>
          </a:xfrm>
          <a:prstGeom prst="rect">
            <a:avLst/>
          </a:prstGeom>
        </p:spPr>
        <p:txBody>
          <a:bodyPr vert="horz" lIns="91303" tIns="45651" rIns="91303" bIns="45651" rtlCol="0"/>
          <a:lstStyle>
            <a:lvl1pPr algn="r">
              <a:defRPr sz="1200"/>
            </a:lvl1pPr>
          </a:lstStyle>
          <a:p>
            <a:fld id="{EE49C7CD-6086-4A6B-A09A-EF6504BDC3DB}" type="datetimeFigureOut">
              <a:rPr lang="de-DE" smtClean="0"/>
              <a:pPr/>
              <a:t>25.11.2020</a:t>
            </a:fld>
            <a:endParaRPr lang="de-DE"/>
          </a:p>
        </p:txBody>
      </p:sp>
      <p:sp>
        <p:nvSpPr>
          <p:cNvPr id="4" name="Folienbildplatzhalter 3"/>
          <p:cNvSpPr>
            <a:spLocks noGrp="1" noRot="1" noChangeAspect="1"/>
          </p:cNvSpPr>
          <p:nvPr>
            <p:ph type="sldImg" idx="2"/>
          </p:nvPr>
        </p:nvSpPr>
        <p:spPr>
          <a:xfrm>
            <a:off x="1168400" y="1238250"/>
            <a:ext cx="4457700" cy="3343275"/>
          </a:xfrm>
          <a:prstGeom prst="rect">
            <a:avLst/>
          </a:prstGeom>
          <a:noFill/>
          <a:ln w="12700">
            <a:solidFill>
              <a:prstClr val="black"/>
            </a:solidFill>
          </a:ln>
        </p:spPr>
        <p:txBody>
          <a:bodyPr vert="horz" lIns="91303" tIns="45651" rIns="91303" bIns="45651" rtlCol="0" anchor="ctr"/>
          <a:lstStyle/>
          <a:p>
            <a:endParaRPr lang="de-DE"/>
          </a:p>
        </p:txBody>
      </p:sp>
      <p:sp>
        <p:nvSpPr>
          <p:cNvPr id="5" name="Notizenplatzhalter 4"/>
          <p:cNvSpPr>
            <a:spLocks noGrp="1"/>
          </p:cNvSpPr>
          <p:nvPr>
            <p:ph type="body" sz="quarter" idx="3"/>
          </p:nvPr>
        </p:nvSpPr>
        <p:spPr>
          <a:xfrm>
            <a:off x="679133" y="4766857"/>
            <a:ext cx="5436235" cy="3900299"/>
          </a:xfrm>
          <a:prstGeom prst="rect">
            <a:avLst/>
          </a:prstGeom>
        </p:spPr>
        <p:txBody>
          <a:bodyPr vert="horz" lIns="91303" tIns="45651" rIns="91303" bIns="45651"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10145"/>
            <a:ext cx="2945024" cy="495855"/>
          </a:xfrm>
          <a:prstGeom prst="rect">
            <a:avLst/>
          </a:prstGeom>
        </p:spPr>
        <p:txBody>
          <a:bodyPr vert="horz" lIns="91303" tIns="45651" rIns="91303" bIns="45651" rtlCol="0" anchor="b"/>
          <a:lstStyle>
            <a:lvl1pPr algn="l">
              <a:defRPr sz="1200"/>
            </a:lvl1pPr>
          </a:lstStyle>
          <a:p>
            <a:endParaRPr lang="de-DE"/>
          </a:p>
        </p:txBody>
      </p:sp>
      <p:sp>
        <p:nvSpPr>
          <p:cNvPr id="7" name="Foliennummernplatzhalter 6"/>
          <p:cNvSpPr>
            <a:spLocks noGrp="1"/>
          </p:cNvSpPr>
          <p:nvPr>
            <p:ph type="sldNum" sz="quarter" idx="5"/>
          </p:nvPr>
        </p:nvSpPr>
        <p:spPr>
          <a:xfrm>
            <a:off x="3847890" y="9410145"/>
            <a:ext cx="2945024" cy="495855"/>
          </a:xfrm>
          <a:prstGeom prst="rect">
            <a:avLst/>
          </a:prstGeom>
        </p:spPr>
        <p:txBody>
          <a:bodyPr vert="horz" lIns="91303" tIns="45651" rIns="91303" bIns="45651" rtlCol="0" anchor="b"/>
          <a:lstStyle>
            <a:lvl1pPr algn="r">
              <a:defRPr sz="1200"/>
            </a:lvl1pPr>
          </a:lstStyle>
          <a:p>
            <a:fld id="{EFE87FC9-38C2-417C-85CB-AFA098BFA9A1}" type="slidenum">
              <a:rPr lang="de-DE" smtClean="0"/>
              <a:pPr/>
              <a:t>‹Nr.›</a:t>
            </a:fld>
            <a:endParaRPr lang="de-DE"/>
          </a:p>
        </p:txBody>
      </p:sp>
    </p:spTree>
    <p:extLst>
      <p:ext uri="{BB962C8B-B14F-4D97-AF65-F5344CB8AC3E}">
        <p14:creationId xmlns:p14="http://schemas.microsoft.com/office/powerpoint/2010/main" val="299038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316991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16506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399660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80683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162297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42698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87991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79709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24249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218261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44591444-2642-4438-A45D-2920557A3312}" type="datetimeFigureOut">
              <a:rPr lang="de-AT" smtClean="0"/>
              <a:pPr/>
              <a:t>25.11.2020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C2BEA71-9E6F-46DB-9861-27E4902388AA}" type="slidenum">
              <a:rPr lang="de-AT" smtClean="0"/>
              <a:pPr/>
              <a:t>‹Nr.›</a:t>
            </a:fld>
            <a:endParaRPr lang="de-AT"/>
          </a:p>
        </p:txBody>
      </p:sp>
    </p:spTree>
    <p:extLst>
      <p:ext uri="{BB962C8B-B14F-4D97-AF65-F5344CB8AC3E}">
        <p14:creationId xmlns:p14="http://schemas.microsoft.com/office/powerpoint/2010/main" val="191387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1444-2642-4438-A45D-2920557A3312}" type="datetimeFigureOut">
              <a:rPr lang="de-AT" smtClean="0"/>
              <a:pPr/>
              <a:t>25.11.2020</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BEA71-9E6F-46DB-9861-27E4902388AA}" type="slidenum">
              <a:rPr lang="de-AT" smtClean="0"/>
              <a:pPr/>
              <a:t>‹Nr.›</a:t>
            </a:fld>
            <a:endParaRPr lang="de-AT"/>
          </a:p>
        </p:txBody>
      </p:sp>
    </p:spTree>
    <p:extLst>
      <p:ext uri="{BB962C8B-B14F-4D97-AF65-F5344CB8AC3E}">
        <p14:creationId xmlns:p14="http://schemas.microsoft.com/office/powerpoint/2010/main" val="3965768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tif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tiff"/><Relationship Id="rId5" Type="http://schemas.openxmlformats.org/officeDocument/2006/relationships/image" Target="../media/image2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tif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tif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tif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tif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hyperlink" Target="http://www.radio-franziskusschulen.jimdofree.com/" TargetMode="External"/><Relationship Id="rId4" Type="http://schemas.openxmlformats.org/officeDocument/2006/relationships/hyperlink" Target="mailto:info.radio@gmx.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 y="1811725"/>
            <a:ext cx="9148064" cy="3888432"/>
          </a:xfrm>
          <a:prstGeom prst="rect">
            <a:avLst/>
          </a:prstGeom>
        </p:spPr>
      </p:pic>
      <p:sp>
        <p:nvSpPr>
          <p:cNvPr id="5" name="Titel 1"/>
          <p:cNvSpPr txBox="1">
            <a:spLocks/>
          </p:cNvSpPr>
          <p:nvPr/>
        </p:nvSpPr>
        <p:spPr>
          <a:xfrm>
            <a:off x="685800" y="519933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b="1" dirty="0">
                <a:solidFill>
                  <a:srgbClr val="90C027"/>
                </a:solidFill>
              </a:rPr>
              <a:t>St. </a:t>
            </a:r>
            <a:r>
              <a:rPr lang="de-AT" b="1" dirty="0" err="1">
                <a:solidFill>
                  <a:srgbClr val="90C027"/>
                </a:solidFill>
              </a:rPr>
              <a:t>GeorgsBildungsPreis</a:t>
            </a:r>
            <a:r>
              <a:rPr lang="de-AT" b="1" dirty="0">
                <a:solidFill>
                  <a:srgbClr val="90C027"/>
                </a:solidFill>
              </a:rPr>
              <a:t> </a:t>
            </a:r>
            <a:r>
              <a:rPr lang="de-AT" b="1" dirty="0" smtClean="0">
                <a:solidFill>
                  <a:srgbClr val="90C027"/>
                </a:solidFill>
              </a:rPr>
              <a:t>2020</a:t>
            </a:r>
            <a:endParaRPr lang="de-AT" b="1" dirty="0">
              <a:solidFill>
                <a:srgbClr val="90C027"/>
              </a:solidFill>
            </a:endParaRPr>
          </a:p>
        </p:txBody>
      </p:sp>
      <p:sp>
        <p:nvSpPr>
          <p:cNvPr id="6" name="Textfeld 5"/>
          <p:cNvSpPr txBox="1"/>
          <p:nvPr/>
        </p:nvSpPr>
        <p:spPr>
          <a:xfrm>
            <a:off x="9364" y="2924944"/>
            <a:ext cx="9139935" cy="830997"/>
          </a:xfrm>
          <a:prstGeom prst="rect">
            <a:avLst/>
          </a:prstGeom>
          <a:noFill/>
        </p:spPr>
        <p:txBody>
          <a:bodyPr wrap="square" rtlCol="0">
            <a:spAutoFit/>
          </a:bodyPr>
          <a:lstStyle/>
          <a:p>
            <a:pPr algn="ctr"/>
            <a:r>
              <a:rPr lang="de-DE" sz="4800" dirty="0"/>
              <a:t>HERZLICH WILLKOMMEN</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4166503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6" name="Textfeld 5"/>
          <p:cNvSpPr txBox="1"/>
          <p:nvPr/>
        </p:nvSpPr>
        <p:spPr>
          <a:xfrm>
            <a:off x="683568" y="1628800"/>
            <a:ext cx="8136904" cy="2123658"/>
          </a:xfrm>
          <a:prstGeom prst="rect">
            <a:avLst/>
          </a:prstGeom>
          <a:noFill/>
        </p:spPr>
        <p:txBody>
          <a:bodyPr wrap="square" rtlCol="0">
            <a:spAutoFit/>
          </a:bodyPr>
          <a:lstStyle/>
          <a:p>
            <a:r>
              <a:rPr lang="de-AT" sz="4400" dirty="0">
                <a:solidFill>
                  <a:srgbClr val="FFC000"/>
                </a:solidFill>
              </a:rPr>
              <a:t>Live-Übertragung von </a:t>
            </a:r>
            <a:endParaRPr lang="de-AT" sz="4400" dirty="0" smtClean="0">
              <a:solidFill>
                <a:srgbClr val="FFC000"/>
              </a:solidFill>
            </a:endParaRPr>
          </a:p>
          <a:p>
            <a:r>
              <a:rPr lang="de-AT" sz="4400" dirty="0" smtClean="0">
                <a:solidFill>
                  <a:srgbClr val="FFC000"/>
                </a:solidFill>
              </a:rPr>
              <a:t>Frau </a:t>
            </a:r>
            <a:r>
              <a:rPr lang="de-AT" sz="4400" dirty="0">
                <a:solidFill>
                  <a:srgbClr val="FFC000"/>
                </a:solidFill>
              </a:rPr>
              <a:t>Dir. Brigitte </a:t>
            </a:r>
            <a:r>
              <a:rPr lang="de-AT" sz="4400" dirty="0" err="1">
                <a:solidFill>
                  <a:srgbClr val="FFC000"/>
                </a:solidFill>
              </a:rPr>
              <a:t>Cizek</a:t>
            </a:r>
            <a:r>
              <a:rPr lang="de-AT" sz="4400" dirty="0">
                <a:solidFill>
                  <a:srgbClr val="FFC000"/>
                </a:solidFill>
              </a:rPr>
              <a:t> und  </a:t>
            </a:r>
            <a:endParaRPr lang="de-AT" sz="4400" dirty="0" smtClean="0">
              <a:solidFill>
                <a:srgbClr val="FFC000"/>
              </a:solidFill>
            </a:endParaRPr>
          </a:p>
          <a:p>
            <a:r>
              <a:rPr lang="de-AT" sz="4400" dirty="0" smtClean="0">
                <a:solidFill>
                  <a:srgbClr val="FFC000"/>
                </a:solidFill>
              </a:rPr>
              <a:t>Herr </a:t>
            </a:r>
            <a:r>
              <a:rPr lang="de-AT" sz="4400" dirty="0">
                <a:solidFill>
                  <a:srgbClr val="FFC000"/>
                </a:solidFill>
              </a:rPr>
              <a:t>Mag. Marko Thaler </a:t>
            </a:r>
          </a:p>
        </p:txBody>
      </p:sp>
      <p:sp>
        <p:nvSpPr>
          <p:cNvPr id="7" name="Textfeld 6"/>
          <p:cNvSpPr txBox="1"/>
          <p:nvPr/>
        </p:nvSpPr>
        <p:spPr>
          <a:xfrm>
            <a:off x="683568" y="4149080"/>
            <a:ext cx="7200800" cy="1169551"/>
          </a:xfrm>
          <a:prstGeom prst="rect">
            <a:avLst/>
          </a:prstGeom>
          <a:noFill/>
        </p:spPr>
        <p:txBody>
          <a:bodyPr wrap="square" rtlCol="0">
            <a:spAutoFit/>
          </a:bodyPr>
          <a:lstStyle/>
          <a:p>
            <a:r>
              <a:rPr lang="de-AT" sz="3500" dirty="0" smtClean="0"/>
              <a:t>Über Projekt „Homeschooling“ und technische Umsetzung</a:t>
            </a:r>
          </a:p>
        </p:txBody>
      </p:sp>
    </p:spTree>
    <p:extLst>
      <p:ext uri="{BB962C8B-B14F-4D97-AF65-F5344CB8AC3E}">
        <p14:creationId xmlns:p14="http://schemas.microsoft.com/office/powerpoint/2010/main" val="529478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 y="1844824"/>
            <a:ext cx="9148064" cy="388843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5" name="Inhaltsplatzhalter 2"/>
          <p:cNvSpPr txBox="1">
            <a:spLocks/>
          </p:cNvSpPr>
          <p:nvPr/>
        </p:nvSpPr>
        <p:spPr>
          <a:xfrm>
            <a:off x="107504" y="1052736"/>
            <a:ext cx="9001000" cy="561662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AT" sz="2800" dirty="0"/>
          </a:p>
          <a:p>
            <a:r>
              <a:rPr lang="de-AT" sz="3900" dirty="0"/>
              <a:t>Kategorie </a:t>
            </a:r>
            <a:r>
              <a:rPr lang="de-AT" sz="3900" b="1" dirty="0" smtClean="0">
                <a:solidFill>
                  <a:srgbClr val="FFC000"/>
                </a:solidFill>
              </a:rPr>
              <a:t>Sonderpreis</a:t>
            </a:r>
            <a:endParaRPr lang="de-AT" sz="3900" b="1" dirty="0">
              <a:solidFill>
                <a:srgbClr val="FFC000"/>
              </a:solidFill>
            </a:endParaRPr>
          </a:p>
          <a:p>
            <a:endParaRPr lang="de-AT" sz="1200" dirty="0">
              <a:solidFill>
                <a:srgbClr val="92D050"/>
              </a:solidFill>
            </a:endParaRPr>
          </a:p>
          <a:p>
            <a:pPr>
              <a:spcBef>
                <a:spcPts val="1800"/>
              </a:spcBef>
            </a:pPr>
            <a:r>
              <a:rPr lang="de-AT" sz="3000" dirty="0"/>
              <a:t>Schule</a:t>
            </a:r>
          </a:p>
          <a:p>
            <a:r>
              <a:rPr lang="de-DE" sz="3000" dirty="0" smtClean="0">
                <a:solidFill>
                  <a:schemeClr val="tx1"/>
                </a:solidFill>
              </a:rPr>
              <a:t>Privatgymnasium der Herz-Jesu-Missionare</a:t>
            </a:r>
            <a:endParaRPr lang="de-DE" sz="3000" dirty="0">
              <a:solidFill>
                <a:schemeClr val="tx1"/>
              </a:solidFill>
            </a:endParaRPr>
          </a:p>
          <a:p>
            <a:endParaRPr lang="de-AT" sz="1200" dirty="0"/>
          </a:p>
          <a:p>
            <a:pPr>
              <a:spcBef>
                <a:spcPts val="1800"/>
              </a:spcBef>
            </a:pPr>
            <a:r>
              <a:rPr lang="de-AT" sz="3000" dirty="0"/>
              <a:t>Eingereicht von</a:t>
            </a:r>
          </a:p>
          <a:p>
            <a:r>
              <a:rPr lang="de-AT" sz="3000" dirty="0" smtClean="0">
                <a:solidFill>
                  <a:schemeClr val="tx1"/>
                </a:solidFill>
              </a:rPr>
              <a:t>Dir. Mag. Peter </a:t>
            </a:r>
            <a:r>
              <a:rPr lang="de-AT" sz="3000" dirty="0" err="1" smtClean="0">
                <a:solidFill>
                  <a:schemeClr val="tx1"/>
                </a:solidFill>
              </a:rPr>
              <a:t>Porenta</a:t>
            </a:r>
            <a:endParaRPr lang="de-AT" sz="3000" dirty="0">
              <a:solidFill>
                <a:schemeClr val="tx1"/>
              </a:solidFill>
            </a:endParaRPr>
          </a:p>
          <a:p>
            <a:endParaRPr lang="de-AT" sz="1200" dirty="0"/>
          </a:p>
          <a:p>
            <a:pPr>
              <a:spcBef>
                <a:spcPts val="1800"/>
              </a:spcBef>
            </a:pPr>
            <a:r>
              <a:rPr lang="de-AT" sz="4300" b="1" dirty="0"/>
              <a:t>Preisträger</a:t>
            </a:r>
          </a:p>
          <a:p>
            <a:r>
              <a:rPr lang="de-AT" sz="4300" b="1" dirty="0" smtClean="0">
                <a:solidFill>
                  <a:srgbClr val="FFC000"/>
                </a:solidFill>
              </a:rPr>
              <a:t>Prof. Mag. Walter Haslinger</a:t>
            </a:r>
            <a:endParaRPr lang="de-AT" sz="4300" b="1" dirty="0">
              <a:solidFill>
                <a:srgbClr val="FFC000"/>
              </a:solidFill>
            </a:endParaRPr>
          </a:p>
        </p:txBody>
      </p:sp>
      <p:pic>
        <p:nvPicPr>
          <p:cNvPr id="4098" name="Picture 2" descr="MS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952500" cy="95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04021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 y="1916832"/>
            <a:ext cx="9148064" cy="388843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5" name="Inhaltsplatzhalter 2"/>
          <p:cNvSpPr txBox="1">
            <a:spLocks/>
          </p:cNvSpPr>
          <p:nvPr/>
        </p:nvSpPr>
        <p:spPr>
          <a:xfrm>
            <a:off x="107504" y="1052736"/>
            <a:ext cx="9001000" cy="561662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AT" sz="2800" dirty="0"/>
          </a:p>
          <a:p>
            <a:r>
              <a:rPr lang="de-AT" sz="3900" dirty="0"/>
              <a:t>Kategorie </a:t>
            </a:r>
            <a:r>
              <a:rPr lang="de-AT" sz="3900" b="1" dirty="0" smtClean="0">
                <a:solidFill>
                  <a:srgbClr val="FFC000"/>
                </a:solidFill>
              </a:rPr>
              <a:t>Nachhaltigkeit</a:t>
            </a:r>
            <a:endParaRPr lang="de-AT" sz="3900" b="1" dirty="0">
              <a:solidFill>
                <a:srgbClr val="FFC000"/>
              </a:solidFill>
            </a:endParaRPr>
          </a:p>
          <a:p>
            <a:endParaRPr lang="de-AT" sz="1200" dirty="0">
              <a:solidFill>
                <a:srgbClr val="92D050"/>
              </a:solidFill>
            </a:endParaRPr>
          </a:p>
          <a:p>
            <a:pPr>
              <a:spcBef>
                <a:spcPts val="1800"/>
              </a:spcBef>
            </a:pPr>
            <a:r>
              <a:rPr lang="de-AT" sz="3000" dirty="0"/>
              <a:t>Schule</a:t>
            </a:r>
          </a:p>
          <a:p>
            <a:r>
              <a:rPr lang="de-DE" sz="3000" dirty="0" smtClean="0">
                <a:solidFill>
                  <a:schemeClr val="tx1"/>
                </a:solidFill>
              </a:rPr>
              <a:t>Schulzentrum St. Ursula</a:t>
            </a:r>
            <a:endParaRPr lang="de-DE" sz="3000" dirty="0">
              <a:solidFill>
                <a:schemeClr val="tx1"/>
              </a:solidFill>
            </a:endParaRPr>
          </a:p>
          <a:p>
            <a:endParaRPr lang="de-AT" sz="1200" dirty="0"/>
          </a:p>
          <a:p>
            <a:pPr>
              <a:spcBef>
                <a:spcPts val="1800"/>
              </a:spcBef>
            </a:pPr>
            <a:r>
              <a:rPr lang="de-AT" sz="3000" dirty="0"/>
              <a:t>Eingereicht von</a:t>
            </a:r>
          </a:p>
          <a:p>
            <a:r>
              <a:rPr lang="de-AT" sz="3000" dirty="0" smtClean="0">
                <a:solidFill>
                  <a:schemeClr val="tx1"/>
                </a:solidFill>
              </a:rPr>
              <a:t>Franz Frank</a:t>
            </a:r>
            <a:endParaRPr lang="de-AT" sz="3000" dirty="0">
              <a:solidFill>
                <a:schemeClr val="tx1"/>
              </a:solidFill>
            </a:endParaRPr>
          </a:p>
          <a:p>
            <a:endParaRPr lang="de-AT" sz="1200" dirty="0"/>
          </a:p>
          <a:p>
            <a:pPr>
              <a:spcBef>
                <a:spcPts val="1800"/>
              </a:spcBef>
            </a:pPr>
            <a:r>
              <a:rPr lang="de-AT" sz="4300" b="1" dirty="0"/>
              <a:t>Preisträger</a:t>
            </a:r>
          </a:p>
          <a:p>
            <a:r>
              <a:rPr lang="de-AT" sz="4300" b="1" dirty="0" smtClean="0">
                <a:solidFill>
                  <a:srgbClr val="FFC000"/>
                </a:solidFill>
              </a:rPr>
              <a:t>Gesamtes Schulzentrum St. Ursula</a:t>
            </a:r>
            <a:endParaRPr lang="de-AT" sz="4300" b="1" dirty="0">
              <a:solidFill>
                <a:srgbClr val="FFC000"/>
              </a:solidFill>
            </a:endParaRPr>
          </a:p>
        </p:txBody>
      </p:sp>
      <p:pic>
        <p:nvPicPr>
          <p:cNvPr id="7" name="Grafik 6">
            <a:extLst>
              <a:ext uri="{FF2B5EF4-FFF2-40B4-BE49-F238E27FC236}">
                <a16:creationId xmlns:a16="http://schemas.microsoft.com/office/drawing/2014/main" id="{0C3622A6-E33D-4C71-A156-BCAF9E0FE830}"/>
              </a:ext>
            </a:extLst>
          </p:cNvPr>
          <p:cNvPicPr>
            <a:picLocks noChangeAspect="1"/>
          </p:cNvPicPr>
          <p:nvPr/>
        </p:nvPicPr>
        <p:blipFill>
          <a:blip r:embed="rId4"/>
          <a:stretch>
            <a:fillRect/>
          </a:stretch>
        </p:blipFill>
        <p:spPr>
          <a:xfrm>
            <a:off x="436717" y="1683336"/>
            <a:ext cx="1083206" cy="1245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7366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21D97-06D5-4066-BED8-AD88ADC56BCD}"/>
              </a:ext>
            </a:extLst>
          </p:cNvPr>
          <p:cNvSpPr>
            <a:spLocks noGrp="1"/>
          </p:cNvSpPr>
          <p:nvPr>
            <p:ph type="ctrTitle"/>
          </p:nvPr>
        </p:nvSpPr>
        <p:spPr>
          <a:xfrm>
            <a:off x="1813335" y="1264754"/>
            <a:ext cx="6477805" cy="1560444"/>
          </a:xfrm>
        </p:spPr>
        <p:txBody>
          <a:bodyPr/>
          <a:lstStyle/>
          <a:p>
            <a:pPr algn="ctr"/>
            <a:r>
              <a:rPr lang="de-AT">
                <a:solidFill>
                  <a:srgbClr val="00B050"/>
                </a:solidFill>
              </a:rPr>
              <a:t>St. Ursula  </a:t>
            </a:r>
            <a:r>
              <a:rPr lang="de-AT">
                <a:solidFill>
                  <a:schemeClr val="accent4"/>
                </a:solidFill>
              </a:rPr>
              <a:t>Schulprojekt EMAS</a:t>
            </a:r>
            <a:endParaRPr lang="de-AT" dirty="0">
              <a:solidFill>
                <a:schemeClr val="accent4"/>
              </a:solidFill>
            </a:endParaRPr>
          </a:p>
        </p:txBody>
      </p:sp>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1813335" y="3062392"/>
            <a:ext cx="6477804" cy="733216"/>
          </a:xfrm>
        </p:spPr>
        <p:txBody>
          <a:bodyPr>
            <a:normAutofit/>
          </a:bodyPr>
          <a:lstStyle/>
          <a:p>
            <a:pPr algn="ctr"/>
            <a:r>
              <a:rPr lang="de-AT" sz="2100" dirty="0">
                <a:solidFill>
                  <a:schemeClr val="accent4"/>
                </a:solidFill>
              </a:rPr>
              <a:t>E</a:t>
            </a:r>
            <a:r>
              <a:rPr lang="de-AT" sz="2100" dirty="0"/>
              <a:t>co-</a:t>
            </a:r>
            <a:r>
              <a:rPr lang="de-AT" sz="2100" dirty="0">
                <a:solidFill>
                  <a:schemeClr val="accent4"/>
                </a:solidFill>
              </a:rPr>
              <a:t>M</a:t>
            </a:r>
            <a:r>
              <a:rPr lang="de-AT" sz="2100" dirty="0"/>
              <a:t>anagement </a:t>
            </a:r>
            <a:r>
              <a:rPr lang="de-AT" sz="2100" dirty="0" err="1"/>
              <a:t>and</a:t>
            </a:r>
            <a:r>
              <a:rPr lang="de-AT" sz="2100" dirty="0"/>
              <a:t> </a:t>
            </a:r>
            <a:r>
              <a:rPr lang="de-AT" sz="2100" dirty="0">
                <a:solidFill>
                  <a:schemeClr val="accent4"/>
                </a:solidFill>
              </a:rPr>
              <a:t>A</a:t>
            </a:r>
            <a:r>
              <a:rPr lang="de-AT" sz="2100" dirty="0"/>
              <a:t>udit </a:t>
            </a:r>
            <a:r>
              <a:rPr lang="de-AT" sz="2100" dirty="0" err="1">
                <a:solidFill>
                  <a:schemeClr val="accent4"/>
                </a:solidFill>
              </a:rPr>
              <a:t>S</a:t>
            </a:r>
            <a:r>
              <a:rPr lang="de-AT" sz="2100" dirty="0" err="1"/>
              <a:t>cheme</a:t>
            </a:r>
            <a:endParaRPr lang="de-AT" sz="2100" dirty="0"/>
          </a:p>
        </p:txBody>
      </p:sp>
      <p:pic>
        <p:nvPicPr>
          <p:cNvPr id="4" name="Grafik 3">
            <a:extLst>
              <a:ext uri="{FF2B5EF4-FFF2-40B4-BE49-F238E27FC236}">
                <a16:creationId xmlns:a16="http://schemas.microsoft.com/office/drawing/2014/main" id="{E875BE65-5279-455B-AE3A-0F8C3BD308E0}"/>
              </a:ext>
            </a:extLst>
          </p:cNvPr>
          <p:cNvPicPr>
            <a:picLocks noChangeAspect="1"/>
          </p:cNvPicPr>
          <p:nvPr/>
        </p:nvPicPr>
        <p:blipFill>
          <a:blip r:embed="rId4"/>
          <a:stretch>
            <a:fillRect/>
          </a:stretch>
        </p:blipFill>
        <p:spPr>
          <a:xfrm>
            <a:off x="341149" y="1413376"/>
            <a:ext cx="1209356" cy="20985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381625"/>
            <a:ext cx="457200" cy="457200"/>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1984429305"/>
      </p:ext>
    </p:extLst>
  </p:cSld>
  <p:clrMapOvr>
    <a:masterClrMapping/>
  </p:clrMapOvr>
  <mc:AlternateContent xmlns:mc="http://schemas.openxmlformats.org/markup-compatibility/2006" xmlns:p14="http://schemas.microsoft.com/office/powerpoint/2010/main">
    <mc:Choice Requires="p14">
      <p:transition spd="slow" p14:dur="2000" advTm="8419"/>
    </mc:Choice>
    <mc:Fallback xmlns="">
      <p:transition spd="slow" advTm="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21D97-06D5-4066-BED8-AD88ADC56BCD}"/>
              </a:ext>
            </a:extLst>
          </p:cNvPr>
          <p:cNvSpPr>
            <a:spLocks noGrp="1"/>
          </p:cNvSpPr>
          <p:nvPr>
            <p:ph type="ctrTitle"/>
          </p:nvPr>
        </p:nvSpPr>
        <p:spPr>
          <a:xfrm>
            <a:off x="1813334" y="1413375"/>
            <a:ext cx="6477805" cy="2812440"/>
          </a:xfrm>
        </p:spPr>
        <p:txBody>
          <a:bodyPr>
            <a:noAutofit/>
          </a:bodyPr>
          <a:lstStyle/>
          <a:p>
            <a:pPr>
              <a:lnSpc>
                <a:spcPct val="120000"/>
              </a:lnSpc>
              <a:spcAft>
                <a:spcPts val="600"/>
              </a:spcAft>
            </a:pPr>
            <a:r>
              <a:rPr lang="de-DE" sz="2000" dirty="0">
                <a:solidFill>
                  <a:srgbClr val="111111"/>
                </a:solidFill>
                <a:latin typeface="Calibri" panose="020F0502020204030204" pitchFamily="34" charset="0"/>
                <a:ea typeface="Times New Roman" panose="02020603050405020304" pitchFamily="18" charset="0"/>
                <a:cs typeface="Calibri" panose="020F0502020204030204" pitchFamily="34" charset="0"/>
              </a:rPr>
              <a:t/>
            </a:r>
            <a:br>
              <a:rPr lang="de-DE" sz="20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2000" dirty="0">
                <a:solidFill>
                  <a:srgbClr val="111111"/>
                </a:solidFill>
                <a:latin typeface="Calibri" panose="020F0502020204030204" pitchFamily="34" charset="0"/>
                <a:ea typeface="Times New Roman" panose="02020603050405020304" pitchFamily="18" charset="0"/>
                <a:cs typeface="Calibri" panose="020F0502020204030204" pitchFamily="34" charset="0"/>
              </a:rPr>
              <a:t>Unsere Schulen sind ein besonderer Ort, </a:t>
            </a:r>
            <a:br>
              <a:rPr lang="de-DE" sz="20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2000" dirty="0">
                <a:solidFill>
                  <a:srgbClr val="111111"/>
                </a:solidFill>
                <a:latin typeface="Calibri" panose="020F0502020204030204" pitchFamily="34" charset="0"/>
                <a:ea typeface="Times New Roman" panose="02020603050405020304" pitchFamily="18" charset="0"/>
                <a:cs typeface="Calibri" panose="020F0502020204030204" pitchFamily="34" charset="0"/>
              </a:rPr>
              <a:t>ein Ort an dem Kinder und Jugendliche gebildet und gefördert werden, damit sie später in ihren Berufen und Lebensaufgaben Verantwortung übernehmen können, gemäß dem Auftrag</a:t>
            </a:r>
            <a:endParaRPr lang="de-AT"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356950" y="4437112"/>
            <a:ext cx="8425165" cy="733216"/>
          </a:xfrm>
        </p:spPr>
        <p:txBody>
          <a:bodyPr>
            <a:noAutofit/>
          </a:bodyPr>
          <a:lstStyle/>
          <a:p>
            <a:pPr algn="ctr"/>
            <a:r>
              <a:rPr lang="de-DE" sz="2400" b="1" dirty="0">
                <a:solidFill>
                  <a:srgbClr val="111111"/>
                </a:solidFill>
                <a:latin typeface="Calibri" panose="020F0502020204030204" pitchFamily="34" charset="0"/>
                <a:ea typeface="Times New Roman" panose="02020603050405020304" pitchFamily="18" charset="0"/>
                <a:cs typeface="Calibri" panose="020F0502020204030204" pitchFamily="34" charset="0"/>
              </a:rPr>
              <a:t>„Lebt in dieser Welt, pflegt und gestaltet sie zum Wohl aller“</a:t>
            </a:r>
            <a:endParaRPr lang="de-AT"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381625"/>
            <a:ext cx="457200" cy="457200"/>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2185258784"/>
      </p:ext>
    </p:extLst>
  </p:cSld>
  <p:clrMapOvr>
    <a:masterClrMapping/>
  </p:clrMapOvr>
  <mc:AlternateContent xmlns:mc="http://schemas.openxmlformats.org/markup-compatibility/2006" xmlns:p14="http://schemas.microsoft.com/office/powerpoint/2010/main">
    <mc:Choice Requires="p14">
      <p:transition spd="slow" p14:dur="2000" advTm="24337"/>
    </mc:Choice>
    <mc:Fallback xmlns="">
      <p:transition spd="slow" advTm="2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21D97-06D5-4066-BED8-AD88ADC56BCD}"/>
              </a:ext>
            </a:extLst>
          </p:cNvPr>
          <p:cNvSpPr>
            <a:spLocks noGrp="1"/>
          </p:cNvSpPr>
          <p:nvPr>
            <p:ph type="ctrTitle"/>
          </p:nvPr>
        </p:nvSpPr>
        <p:spPr>
          <a:xfrm>
            <a:off x="1813334" y="1195181"/>
            <a:ext cx="6477805" cy="1997765"/>
          </a:xfrm>
        </p:spPr>
        <p:txBody>
          <a:bodyPr>
            <a:noAutofit/>
          </a:bodyPr>
          <a:lstStyle/>
          <a:p>
            <a:pPr>
              <a:lnSpc>
                <a:spcPct val="120000"/>
              </a:lnSpc>
              <a:spcAft>
                <a:spcPts val="600"/>
              </a:spcAft>
            </a:pP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
            </a:r>
            <a:b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21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Das Bereich-übergreifende EMAS-Umweltteam</a:t>
            </a:r>
            <a:r>
              <a:rPr lang="de-DE" sz="825"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
            </a:r>
            <a:br>
              <a:rPr lang="de-DE" sz="825" b="1" dirty="0">
                <a:solidFill>
                  <a:srgbClr val="00B050"/>
                </a:solidFill>
                <a:latin typeface="Calibri" panose="020F0502020204030204" pitchFamily="34" charset="0"/>
                <a:ea typeface="Times New Roman" panose="02020603050405020304" pitchFamily="18" charset="0"/>
                <a:cs typeface="Calibri" panose="020F0502020204030204" pitchFamily="34" charset="0"/>
              </a:rPr>
            </a:b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
            </a:r>
            <a:b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Schülerinnen und Schüler, </a:t>
            </a:r>
            <a:b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Pädagoginnen und Pädagogen aus Schule und Nachmittagsbetreuung, </a:t>
            </a:r>
            <a:b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b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Küchenleitung und Wirtschaftliche Leitung</a:t>
            </a:r>
            <a:endParaRPr lang="de-AT"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341148" y="3738253"/>
            <a:ext cx="8425165" cy="864521"/>
          </a:xfrm>
        </p:spPr>
        <p:txBody>
          <a:bodyPr>
            <a:noAutofit/>
          </a:bodyPr>
          <a:lstStyle/>
          <a:p>
            <a:pPr algn="ctr"/>
            <a:r>
              <a:rPr lang="de-DE" sz="2100" b="1" dirty="0">
                <a:solidFill>
                  <a:srgbClr val="111111"/>
                </a:solidFill>
                <a:latin typeface="Calibri" panose="020F0502020204030204" pitchFamily="34" charset="0"/>
                <a:ea typeface="Times New Roman" panose="02020603050405020304" pitchFamily="18" charset="0"/>
                <a:cs typeface="Calibri" panose="020F0502020204030204" pitchFamily="34" charset="0"/>
              </a:rPr>
              <a:t>„Auf gleicher Augenhöhe wird diskutiert und entschieden“       </a:t>
            </a:r>
            <a:r>
              <a:rPr lang="de-DE" sz="21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Das gemeinsame ist uns wichtig</a:t>
            </a:r>
            <a:endParaRPr lang="de-AT" sz="2100" dirty="0">
              <a:solidFill>
                <a:srgbClr val="00B050"/>
              </a:solidFill>
            </a:endParaRPr>
          </a:p>
        </p:txBody>
      </p:sp>
      <p:pic>
        <p:nvPicPr>
          <p:cNvPr id="8" name="Grafik 7">
            <a:extLst>
              <a:ext uri="{FF2B5EF4-FFF2-40B4-BE49-F238E27FC236}">
                <a16:creationId xmlns:a16="http://schemas.microsoft.com/office/drawing/2014/main" id="{0D883D9A-B469-4412-BDB9-3D66777BB69A}"/>
              </a:ext>
            </a:extLst>
          </p:cNvPr>
          <p:cNvPicPr>
            <a:picLocks noChangeAspect="1"/>
          </p:cNvPicPr>
          <p:nvPr/>
        </p:nvPicPr>
        <p:blipFill>
          <a:blip r:embed="rId4"/>
          <a:stretch>
            <a:fillRect/>
          </a:stretch>
        </p:blipFill>
        <p:spPr>
          <a:xfrm>
            <a:off x="341148" y="1845854"/>
            <a:ext cx="1457062" cy="147440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381625"/>
            <a:ext cx="457200" cy="457200"/>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937370213"/>
      </p:ext>
    </p:extLst>
  </p:cSld>
  <p:clrMapOvr>
    <a:masterClrMapping/>
  </p:clrMapOvr>
  <mc:AlternateContent xmlns:mc="http://schemas.openxmlformats.org/markup-compatibility/2006" xmlns:p14="http://schemas.microsoft.com/office/powerpoint/2010/main">
    <mc:Choice Requires="p14">
      <p:transition spd="slow" p14:dur="2000" advTm="28601"/>
    </mc:Choice>
    <mc:Fallback xmlns="">
      <p:transition spd="slow" advTm="2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277844" y="3853941"/>
            <a:ext cx="8425165" cy="1176609"/>
          </a:xfrm>
        </p:spPr>
        <p:txBody>
          <a:bodyPr>
            <a:noAutofit/>
          </a:bodyPr>
          <a:lstStyle/>
          <a:p>
            <a:pPr algn="ctr"/>
            <a:r>
              <a:rPr lang="de-DE" sz="1800" b="1" dirty="0">
                <a:solidFill>
                  <a:srgbClr val="111111"/>
                </a:solidFill>
                <a:latin typeface="Calibri" panose="020F0502020204030204" pitchFamily="34" charset="0"/>
                <a:ea typeface="Times New Roman" panose="02020603050405020304" pitchFamily="18" charset="0"/>
                <a:cs typeface="Calibri" panose="020F0502020204030204" pitchFamily="34" charset="0"/>
              </a:rPr>
              <a:t>„</a:t>
            </a: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Im Jahr 2015 haben wir dafür beim </a:t>
            </a:r>
            <a:r>
              <a:rPr lang="de-DE" sz="1800" dirty="0" err="1">
                <a:solidFill>
                  <a:srgbClr val="111111"/>
                </a:solidFill>
                <a:latin typeface="Calibri" panose="020F0502020204030204" pitchFamily="34" charset="0"/>
                <a:ea typeface="Times New Roman" panose="02020603050405020304" pitchFamily="18" charset="0"/>
                <a:cs typeface="Calibri" panose="020F0502020204030204" pitchFamily="34" charset="0"/>
              </a:rPr>
              <a:t>emas</a:t>
            </a:r>
            <a:r>
              <a:rPr lang="de-DE" sz="1800" dirty="0">
                <a:solidFill>
                  <a:srgbClr val="111111"/>
                </a:solidFill>
                <a:latin typeface="Calibri" panose="020F0502020204030204" pitchFamily="34" charset="0"/>
                <a:ea typeface="Times New Roman" panose="02020603050405020304" pitchFamily="18" charset="0"/>
                <a:cs typeface="Calibri" panose="020F0502020204030204" pitchFamily="34" charset="0"/>
              </a:rPr>
              <a:t>-award in Barcelona den Sonderpreis der europäischen Kommission erhalten</a:t>
            </a:r>
          </a:p>
          <a:p>
            <a:pPr algn="ctr"/>
            <a:r>
              <a:rPr lang="de-DE" sz="1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„Katholische Privatschulen haben die Power Großes zu bewegen“</a:t>
            </a:r>
            <a:endParaRPr lang="de-AT" sz="1800" dirty="0">
              <a:solidFill>
                <a:srgbClr val="00B050"/>
              </a:solidFill>
            </a:endParaRPr>
          </a:p>
        </p:txBody>
      </p:sp>
      <p:sp>
        <p:nvSpPr>
          <p:cNvPr id="8" name="Textfeld 7">
            <a:extLst>
              <a:ext uri="{FF2B5EF4-FFF2-40B4-BE49-F238E27FC236}">
                <a16:creationId xmlns:a16="http://schemas.microsoft.com/office/drawing/2014/main" id="{A92D7422-FD90-48BF-91E5-1BC880E8B5E6}"/>
              </a:ext>
            </a:extLst>
          </p:cNvPr>
          <p:cNvSpPr txBox="1"/>
          <p:nvPr/>
        </p:nvSpPr>
        <p:spPr>
          <a:xfrm>
            <a:off x="277844" y="1154313"/>
            <a:ext cx="8766765" cy="2451440"/>
          </a:xfrm>
          <a:prstGeom prst="rect">
            <a:avLst/>
          </a:prstGeom>
          <a:noFill/>
        </p:spPr>
        <p:txBody>
          <a:bodyPr wrap="square" rtlCol="0">
            <a:spAutoFit/>
          </a:bodyPr>
          <a:lstStyle/>
          <a:p>
            <a:pPr algn="ctr"/>
            <a:r>
              <a:rPr lang="de-AT" sz="2100" cap="all" dirty="0"/>
              <a:t>Was schon getan wurde</a:t>
            </a:r>
          </a:p>
          <a:p>
            <a:endParaRPr lang="de-AT" sz="1350" cap="all" dirty="0"/>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rPr>
              <a:t>PILGRIM Mitbegründer – Bewahrung der Schöpfung</a:t>
            </a:r>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rPr>
              <a:t>Ganzjähriger Umweltcheck in den Klassen mit Punktevergabe</a:t>
            </a:r>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rPr>
              <a:t>Kostenlose Wasserspender anstatt PET-Flaschen</a:t>
            </a:r>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rPr>
              <a:t>Reduzierung der Fleischgerichte um die Hälfte –  Einsparung von 29.000 Tonnen CO² Emission</a:t>
            </a:r>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cs typeface="Calibri" panose="020F0502020204030204" pitchFamily="34" charset="0"/>
              </a:rPr>
              <a:t>Baumpatenprojekt – 14 große Schattenbäumen vor den Klassen anstatt Klimaanlagen mit Spenden von SchülerInnen, Eltern, LehrerInnen und befreundeten Firmen und Behörden</a:t>
            </a:r>
            <a:endParaRPr lang="de-AT" sz="165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381625"/>
            <a:ext cx="457200" cy="457200"/>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b="82304"/>
          <a:stretch/>
        </p:blipFill>
        <p:spPr>
          <a:xfrm>
            <a:off x="1468" y="-2498"/>
            <a:ext cx="9144000" cy="1143969"/>
          </a:xfrm>
          <a:prstGeom prst="rect">
            <a:avLst/>
          </a:prstGeom>
        </p:spPr>
      </p:pic>
    </p:spTree>
    <p:extLst>
      <p:ext uri="{BB962C8B-B14F-4D97-AF65-F5344CB8AC3E}">
        <p14:creationId xmlns:p14="http://schemas.microsoft.com/office/powerpoint/2010/main" val="3086556924"/>
      </p:ext>
    </p:extLst>
  </p:cSld>
  <p:clrMapOvr>
    <a:masterClrMapping/>
  </p:clrMapOvr>
  <mc:AlternateContent xmlns:mc="http://schemas.openxmlformats.org/markup-compatibility/2006" xmlns:p14="http://schemas.microsoft.com/office/powerpoint/2010/main">
    <mc:Choice Requires="p14">
      <p:transition spd="slow" p14:dur="2000" advTm="93580"/>
    </mc:Choice>
    <mc:Fallback xmlns="">
      <p:transition spd="slow" advTm="9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355352" y="4099563"/>
            <a:ext cx="8425165" cy="908452"/>
          </a:xfrm>
        </p:spPr>
        <p:txBody>
          <a:bodyPr>
            <a:noAutofit/>
          </a:bodyPr>
          <a:lstStyle/>
          <a:p>
            <a:pPr algn="ctr"/>
            <a:r>
              <a:rPr lang="de-DE" sz="1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„die Zusammenarbeit aller </a:t>
            </a:r>
            <a:r>
              <a:rPr lang="de-DE" sz="1800" b="1" dirty="0" err="1">
                <a:solidFill>
                  <a:srgbClr val="00B050"/>
                </a:solidFill>
                <a:latin typeface="Calibri" panose="020F0502020204030204" pitchFamily="34" charset="0"/>
                <a:ea typeface="Times New Roman" panose="02020603050405020304" pitchFamily="18" charset="0"/>
                <a:cs typeface="Calibri" panose="020F0502020204030204" pitchFamily="34" charset="0"/>
              </a:rPr>
              <a:t>schulpartner</a:t>
            </a:r>
            <a:r>
              <a:rPr lang="de-DE" sz="1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 ist uns wichtig“</a:t>
            </a:r>
          </a:p>
          <a:p>
            <a:pPr algn="ctr"/>
            <a:r>
              <a:rPr lang="de-DE" sz="1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Wir als Katholische Privatschule zeigen auf was gemeinsam möglich ist </a:t>
            </a:r>
            <a:r>
              <a:rPr lang="de-DE" sz="1800" b="1" dirty="0">
                <a:solidFill>
                  <a:srgbClr val="111111"/>
                </a:solidFill>
                <a:latin typeface="Calibri" panose="020F0502020204030204" pitchFamily="34" charset="0"/>
                <a:ea typeface="Times New Roman" panose="02020603050405020304" pitchFamily="18" charset="0"/>
                <a:cs typeface="Calibri" panose="020F0502020204030204" pitchFamily="34" charset="0"/>
              </a:rPr>
              <a:t> </a:t>
            </a:r>
          </a:p>
          <a:p>
            <a:pPr algn="ctr"/>
            <a:endParaRPr lang="de-AT" sz="1800" b="1" dirty="0">
              <a:solidFill>
                <a:srgbClr val="00B050"/>
              </a:solidFill>
            </a:endParaRPr>
          </a:p>
        </p:txBody>
      </p:sp>
      <p:sp>
        <p:nvSpPr>
          <p:cNvPr id="8" name="Textfeld 7">
            <a:extLst>
              <a:ext uri="{FF2B5EF4-FFF2-40B4-BE49-F238E27FC236}">
                <a16:creationId xmlns:a16="http://schemas.microsoft.com/office/drawing/2014/main" id="{A92D7422-FD90-48BF-91E5-1BC880E8B5E6}"/>
              </a:ext>
            </a:extLst>
          </p:cNvPr>
          <p:cNvSpPr txBox="1"/>
          <p:nvPr/>
        </p:nvSpPr>
        <p:spPr>
          <a:xfrm>
            <a:off x="355352" y="1268760"/>
            <a:ext cx="8766765" cy="3005438"/>
          </a:xfrm>
          <a:prstGeom prst="rect">
            <a:avLst/>
          </a:prstGeom>
          <a:noFill/>
        </p:spPr>
        <p:txBody>
          <a:bodyPr wrap="square" rtlCol="0">
            <a:spAutoFit/>
          </a:bodyPr>
          <a:lstStyle/>
          <a:p>
            <a:pPr algn="ctr"/>
            <a:r>
              <a:rPr lang="de-AT" sz="2400" b="1" cap="all" dirty="0">
                <a:solidFill>
                  <a:srgbClr val="00B050"/>
                </a:solidFill>
              </a:rPr>
              <a:t>Emas Projekt Sonnenkraftwerk</a:t>
            </a:r>
            <a:endParaRPr lang="de-AT" sz="2100" cap="all" dirty="0"/>
          </a:p>
          <a:p>
            <a:endParaRPr lang="de-AT" sz="1350" cap="all" dirty="0"/>
          </a:p>
          <a:p>
            <a:pPr marL="214313" indent="-214313">
              <a:lnSpc>
                <a:spcPct val="120000"/>
              </a:lnSpc>
              <a:buFont typeface="Wingdings" panose="05000000000000000000" pitchFamily="2" charset="2"/>
              <a:buChar char="v"/>
            </a:pPr>
            <a:r>
              <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rPr>
              <a:t>Bau einer Photovoltaikanlage mit 180 kWh auf dem Flachdach der Schule</a:t>
            </a:r>
          </a:p>
          <a:p>
            <a:pPr marL="257175" indent="-257175">
              <a:lnSpc>
                <a:spcPct val="120000"/>
              </a:lnSpc>
              <a:buFont typeface="Wingdings" panose="05000000000000000000" pitchFamily="2" charset="2"/>
              <a:buChar char="v"/>
            </a:pPr>
            <a:r>
              <a:rPr lang="de-DE" sz="1650" dirty="0">
                <a:latin typeface="Calibri" panose="020F0502020204030204" pitchFamily="34" charset="0"/>
                <a:cs typeface="Calibri" panose="020F0502020204030204" pitchFamily="34" charset="0"/>
              </a:rPr>
              <a:t>Um das „</a:t>
            </a:r>
            <a:r>
              <a:rPr lang="de-DE" sz="1650" b="1" dirty="0">
                <a:latin typeface="Calibri" panose="020F0502020204030204" pitchFamily="34" charset="0"/>
                <a:cs typeface="Calibri" panose="020F0502020204030204" pitchFamily="34" charset="0"/>
              </a:rPr>
              <a:t>Wir</a:t>
            </a:r>
            <a:r>
              <a:rPr lang="de-DE" sz="1650" dirty="0">
                <a:latin typeface="Calibri" panose="020F0502020204030204" pitchFamily="34" charset="0"/>
                <a:cs typeface="Calibri" panose="020F0502020204030204" pitchFamily="34" charset="0"/>
              </a:rPr>
              <a:t>“ und das „</a:t>
            </a:r>
            <a:r>
              <a:rPr lang="de-DE" sz="1650" b="1" dirty="0">
                <a:latin typeface="Calibri" panose="020F0502020204030204" pitchFamily="34" charset="0"/>
                <a:cs typeface="Calibri" panose="020F0502020204030204" pitchFamily="34" charset="0"/>
              </a:rPr>
              <a:t>Unser</a:t>
            </a:r>
            <a:r>
              <a:rPr lang="de-DE" sz="1650" dirty="0">
                <a:latin typeface="Calibri" panose="020F0502020204030204" pitchFamily="34" charset="0"/>
                <a:cs typeface="Calibri" panose="020F0502020204030204" pitchFamily="34" charset="0"/>
              </a:rPr>
              <a:t>“ zu betonen, soll die Finanzierung des Restbetrages nach Förderungen in Höhe von 93.000,00 Euro über unsere </a:t>
            </a:r>
            <a:r>
              <a:rPr lang="de-DE" sz="1650" b="1" dirty="0">
                <a:latin typeface="Calibri" panose="020F0502020204030204" pitchFamily="34" charset="0"/>
                <a:cs typeface="Calibri" panose="020F0502020204030204" pitchFamily="34" charset="0"/>
              </a:rPr>
              <a:t>Schulgemeinschaft </a:t>
            </a:r>
            <a:r>
              <a:rPr lang="de-DE" sz="1650" dirty="0">
                <a:latin typeface="Calibri" panose="020F0502020204030204" pitchFamily="34" charset="0"/>
                <a:cs typeface="Calibri" panose="020F0502020204030204" pitchFamily="34" charset="0"/>
              </a:rPr>
              <a:t>erfolgen</a:t>
            </a:r>
          </a:p>
          <a:p>
            <a:pPr marL="257175" indent="-257175">
              <a:lnSpc>
                <a:spcPct val="120000"/>
              </a:lnSpc>
              <a:buFont typeface="Wingdings" panose="05000000000000000000" pitchFamily="2" charset="2"/>
              <a:buChar char="v"/>
            </a:pPr>
            <a:r>
              <a:rPr lang="de-DE" sz="1650" dirty="0">
                <a:latin typeface="Calibri" panose="020F0502020204030204" pitchFamily="34" charset="0"/>
                <a:cs typeface="Calibri" panose="020F0502020204030204" pitchFamily="34" charset="0"/>
              </a:rPr>
              <a:t>Durch die Vergabe von Darlehen an den Schulverein in der Höhe von 500 bzw. 1.000 Euro pro Person auf 7 bis 9 Jahre wollen wir alle einbinden</a:t>
            </a:r>
          </a:p>
          <a:p>
            <a:pPr marL="257175" indent="-257175">
              <a:lnSpc>
                <a:spcPct val="120000"/>
              </a:lnSpc>
              <a:buFont typeface="Wingdings" panose="05000000000000000000" pitchFamily="2" charset="2"/>
              <a:buChar char="v"/>
            </a:pPr>
            <a:r>
              <a:rPr lang="de-DE" sz="1650" dirty="0">
                <a:latin typeface="Calibri" panose="020F0502020204030204" pitchFamily="34" charset="0"/>
                <a:cs typeface="Calibri" panose="020F0502020204030204" pitchFamily="34" charset="0"/>
              </a:rPr>
              <a:t>Eine fixe Verzinsung von 2% pro Jahr ist garantiert - Die Zinsen werden jedes Jahr ausbezahlt</a:t>
            </a:r>
          </a:p>
          <a:p>
            <a:pPr marL="214313" indent="-214313">
              <a:buFont typeface="Wingdings" panose="05000000000000000000" pitchFamily="2" charset="2"/>
              <a:buChar char="v"/>
            </a:pPr>
            <a:endParaRPr lang="de-DE" sz="1650" dirty="0">
              <a:solidFill>
                <a:srgbClr val="111111"/>
              </a:solidFill>
              <a:latin typeface="Calibri" panose="020F0502020204030204" pitchFamily="34" charset="0"/>
              <a:ea typeface="Times New Roman" panose="02020603050405020304" pitchFamily="18" charset="0"/>
              <a:cs typeface="Calibri" panose="020F0502020204030204" pitchFamily="34" charset="0"/>
            </a:endParaRPr>
          </a:p>
          <a:p>
            <a:pPr marL="214313" indent="-214313">
              <a:buFont typeface="Wingdings" panose="05000000000000000000" pitchFamily="2" charset="2"/>
              <a:buChar char="v"/>
            </a:pPr>
            <a:endParaRPr lang="de-DE" sz="1650" cap="all" dirty="0">
              <a:solidFill>
                <a:srgbClr val="11111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381625"/>
            <a:ext cx="457200" cy="457200"/>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1311692143"/>
      </p:ext>
    </p:extLst>
  </p:cSld>
  <p:clrMapOvr>
    <a:masterClrMapping/>
  </p:clrMapOvr>
  <mc:AlternateContent xmlns:mc="http://schemas.openxmlformats.org/markup-compatibility/2006" xmlns:p14="http://schemas.microsoft.com/office/powerpoint/2010/main">
    <mc:Choice Requires="p14">
      <p:transition spd="slow" p14:dur="2000" advTm="72896"/>
    </mc:Choice>
    <mc:Fallback xmlns="">
      <p:transition spd="slow" advTm="7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135083" y="3864939"/>
            <a:ext cx="8865704" cy="1176609"/>
          </a:xfrm>
        </p:spPr>
        <p:txBody>
          <a:bodyPr>
            <a:noAutofit/>
          </a:bodyPr>
          <a:lstStyle/>
          <a:p>
            <a:pPr algn="ctr"/>
            <a:r>
              <a:rPr lang="de-DE" sz="2100" b="1" dirty="0">
                <a:solidFill>
                  <a:srgbClr val="FFC000"/>
                </a:solidFill>
                <a:latin typeface="Calibri" panose="020F0502020204030204" pitchFamily="34" charset="0"/>
                <a:ea typeface="Times New Roman" panose="02020603050405020304" pitchFamily="18" charset="0"/>
                <a:cs typeface="Calibri" panose="020F0502020204030204" pitchFamily="34" charset="0"/>
              </a:rPr>
              <a:t>Wir appellieren an den vorstand das </a:t>
            </a:r>
            <a:r>
              <a:rPr lang="de-DE" sz="2400" b="1" dirty="0">
                <a:solidFill>
                  <a:srgbClr val="FFC000"/>
                </a:solidFill>
                <a:latin typeface="Calibri" panose="020F0502020204030204" pitchFamily="34" charset="0"/>
                <a:ea typeface="Times New Roman" panose="02020603050405020304" pitchFamily="18" charset="0"/>
                <a:cs typeface="Calibri" panose="020F0502020204030204" pitchFamily="34" charset="0"/>
              </a:rPr>
              <a:t>gemeinsame</a:t>
            </a:r>
            <a:r>
              <a:rPr lang="de-DE" sz="2100" b="1" dirty="0">
                <a:solidFill>
                  <a:srgbClr val="FFC000"/>
                </a:solidFill>
                <a:latin typeface="Calibri" panose="020F0502020204030204" pitchFamily="34" charset="0"/>
                <a:ea typeface="Times New Roman" panose="02020603050405020304" pitchFamily="18" charset="0"/>
                <a:cs typeface="Calibri" panose="020F0502020204030204" pitchFamily="34" charset="0"/>
              </a:rPr>
              <a:t> zu unterstützen</a:t>
            </a:r>
            <a:endParaRPr lang="de-AT" sz="2100" dirty="0">
              <a:solidFill>
                <a:srgbClr val="FFC000"/>
              </a:solidFill>
            </a:endParaRPr>
          </a:p>
        </p:txBody>
      </p:sp>
      <p:sp>
        <p:nvSpPr>
          <p:cNvPr id="8" name="Textfeld 7">
            <a:extLst>
              <a:ext uri="{FF2B5EF4-FFF2-40B4-BE49-F238E27FC236}">
                <a16:creationId xmlns:a16="http://schemas.microsoft.com/office/drawing/2014/main" id="{A92D7422-FD90-48BF-91E5-1BC880E8B5E6}"/>
              </a:ext>
            </a:extLst>
          </p:cNvPr>
          <p:cNvSpPr txBox="1"/>
          <p:nvPr/>
        </p:nvSpPr>
        <p:spPr>
          <a:xfrm>
            <a:off x="373170" y="1292584"/>
            <a:ext cx="8766765" cy="2423740"/>
          </a:xfrm>
          <a:prstGeom prst="rect">
            <a:avLst/>
          </a:prstGeom>
          <a:noFill/>
        </p:spPr>
        <p:txBody>
          <a:bodyPr wrap="square" rtlCol="0">
            <a:spAutoFit/>
          </a:bodyPr>
          <a:lstStyle/>
          <a:p>
            <a:pPr algn="ctr"/>
            <a:r>
              <a:rPr lang="de-AT" sz="2400" b="1" cap="all" dirty="0">
                <a:solidFill>
                  <a:srgbClr val="00B050"/>
                </a:solidFill>
              </a:rPr>
              <a:t>Emas Projekt Sonnenkraftwerk</a:t>
            </a:r>
          </a:p>
          <a:p>
            <a:pPr algn="ctr"/>
            <a:endParaRPr lang="de-AT" sz="750" cap="all" dirty="0"/>
          </a:p>
          <a:p>
            <a:endParaRPr lang="de-AT" sz="1350" cap="all" dirty="0"/>
          </a:p>
          <a:p>
            <a:pPr marL="205740" indent="-171450">
              <a:lnSpc>
                <a:spcPct val="150000"/>
              </a:lnSpc>
              <a:buFont typeface="Wingdings" panose="05000000000000000000" pitchFamily="2" charset="2"/>
              <a:buChar char="§"/>
            </a:pPr>
            <a:r>
              <a:rPr lang="de-DE" dirty="0"/>
              <a:t>Ein wichtiger Punkt für die Schulgemeinschaft ist uns das </a:t>
            </a:r>
            <a:r>
              <a:rPr lang="de-DE" b="1" dirty="0"/>
              <a:t>„</a:t>
            </a:r>
            <a:r>
              <a:rPr lang="de-DE" b="1" dirty="0">
                <a:solidFill>
                  <a:srgbClr val="FFC000"/>
                </a:solidFill>
              </a:rPr>
              <a:t>Wir</a:t>
            </a:r>
            <a:r>
              <a:rPr lang="de-DE" b="1" dirty="0"/>
              <a:t>“ </a:t>
            </a:r>
            <a:r>
              <a:rPr lang="de-DE" dirty="0"/>
              <a:t>und das </a:t>
            </a:r>
            <a:r>
              <a:rPr lang="de-DE" b="1" dirty="0"/>
              <a:t>„</a:t>
            </a:r>
            <a:r>
              <a:rPr lang="de-DE" b="1" dirty="0">
                <a:solidFill>
                  <a:srgbClr val="FFC000"/>
                </a:solidFill>
              </a:rPr>
              <a:t>Unser</a:t>
            </a:r>
            <a:r>
              <a:rPr lang="de-DE" b="1" dirty="0"/>
              <a:t>“</a:t>
            </a:r>
          </a:p>
          <a:p>
            <a:pPr marL="205740" indent="-171450">
              <a:lnSpc>
                <a:spcPct val="150000"/>
              </a:lnSpc>
              <a:buFont typeface="Wingdings" panose="05000000000000000000" pitchFamily="2" charset="2"/>
              <a:buChar char="§"/>
            </a:pPr>
            <a:r>
              <a:rPr lang="de-DE" sz="2100" b="1" dirty="0">
                <a:solidFill>
                  <a:srgbClr val="FFC000"/>
                </a:solidFill>
              </a:rPr>
              <a:t>Wir</a:t>
            </a:r>
            <a:r>
              <a:rPr lang="de-DE" dirty="0">
                <a:solidFill>
                  <a:srgbClr val="FFC000"/>
                </a:solidFill>
              </a:rPr>
              <a:t> </a:t>
            </a:r>
            <a:r>
              <a:rPr lang="de-DE" dirty="0"/>
              <a:t>wollen gemeinsam etwas gegen den Klimawandel tun!</a:t>
            </a:r>
          </a:p>
          <a:p>
            <a:pPr marL="205740" indent="-171450">
              <a:lnSpc>
                <a:spcPct val="150000"/>
              </a:lnSpc>
              <a:buFont typeface="Wingdings" panose="05000000000000000000" pitchFamily="2" charset="2"/>
              <a:buChar char="§"/>
            </a:pPr>
            <a:r>
              <a:rPr lang="de-DE" sz="2100" b="1" dirty="0">
                <a:solidFill>
                  <a:srgbClr val="FFC000"/>
                </a:solidFill>
              </a:rPr>
              <a:t>Unser</a:t>
            </a:r>
            <a:r>
              <a:rPr lang="de-DE" dirty="0"/>
              <a:t> Sonnenkraftwerk wird 70% unseres eigenen Stromverbrauches erzeugen!</a:t>
            </a:r>
          </a:p>
          <a:p>
            <a:pPr marL="214313" indent="-214313">
              <a:buFont typeface="Wingdings" panose="05000000000000000000" pitchFamily="2" charset="2"/>
              <a:buChar char="v"/>
            </a:pPr>
            <a:endParaRPr lang="de-DE" sz="1650" cap="all" dirty="0">
              <a:solidFill>
                <a:srgbClr val="11111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381625"/>
            <a:ext cx="457200" cy="457200"/>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3152752399"/>
      </p:ext>
    </p:extLst>
  </p:cSld>
  <p:clrMapOvr>
    <a:masterClrMapping/>
  </p:clrMapOvr>
  <mc:AlternateContent xmlns:mc="http://schemas.openxmlformats.org/markup-compatibility/2006" xmlns:p14="http://schemas.microsoft.com/office/powerpoint/2010/main">
    <mc:Choice Requires="p14">
      <p:transition spd="slow" p14:dur="2000" advTm="27974"/>
    </mc:Choice>
    <mc:Fallback xmlns="">
      <p:transition spd="slow" advTm="2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3F8873B-22E6-40E6-9AF2-D82FC85CBEFE}"/>
              </a:ext>
            </a:extLst>
          </p:cNvPr>
          <p:cNvSpPr>
            <a:spLocks noGrp="1"/>
          </p:cNvSpPr>
          <p:nvPr>
            <p:ph type="subTitle" idx="1"/>
          </p:nvPr>
        </p:nvSpPr>
        <p:spPr>
          <a:xfrm>
            <a:off x="179512" y="4433197"/>
            <a:ext cx="8802563" cy="1176609"/>
          </a:xfrm>
        </p:spPr>
        <p:txBody>
          <a:bodyPr>
            <a:noAutofit/>
          </a:bodyPr>
          <a:lstStyle/>
          <a:p>
            <a:pPr algn="ctr"/>
            <a:r>
              <a:rPr lang="de-DE" sz="4400" b="1" dirty="0">
                <a:solidFill>
                  <a:srgbClr val="FFC000"/>
                </a:solidFill>
                <a:latin typeface="Calibri" panose="020F0502020204030204" pitchFamily="34" charset="0"/>
                <a:ea typeface="Times New Roman" panose="02020603050405020304" pitchFamily="18" charset="0"/>
                <a:cs typeface="Calibri" panose="020F0502020204030204" pitchFamily="34" charset="0"/>
              </a:rPr>
              <a:t>Vielen Dank für den St. Georgs Preis</a:t>
            </a:r>
          </a:p>
        </p:txBody>
      </p:sp>
      <p:sp>
        <p:nvSpPr>
          <p:cNvPr id="8" name="Textfeld 7">
            <a:extLst>
              <a:ext uri="{FF2B5EF4-FFF2-40B4-BE49-F238E27FC236}">
                <a16:creationId xmlns:a16="http://schemas.microsoft.com/office/drawing/2014/main" id="{A92D7422-FD90-48BF-91E5-1BC880E8B5E6}"/>
              </a:ext>
            </a:extLst>
          </p:cNvPr>
          <p:cNvSpPr txBox="1"/>
          <p:nvPr/>
        </p:nvSpPr>
        <p:spPr>
          <a:xfrm>
            <a:off x="0" y="1131154"/>
            <a:ext cx="9139935" cy="3046988"/>
          </a:xfrm>
          <a:prstGeom prst="rect">
            <a:avLst/>
          </a:prstGeom>
          <a:noFill/>
        </p:spPr>
        <p:txBody>
          <a:bodyPr wrap="square" rtlCol="0">
            <a:spAutoFit/>
          </a:bodyPr>
          <a:lstStyle/>
          <a:p>
            <a:pPr algn="ctr"/>
            <a:endParaRPr lang="de-AT" sz="2400" cap="all" dirty="0"/>
          </a:p>
          <a:p>
            <a:pPr>
              <a:lnSpc>
                <a:spcPct val="120000"/>
              </a:lnSpc>
            </a:pPr>
            <a:r>
              <a:rPr lang="de-AT" sz="2400" dirty="0"/>
              <a:t>Wir als KPS haben viele Möglichkeiten</a:t>
            </a:r>
          </a:p>
          <a:p>
            <a:pPr marL="34290">
              <a:lnSpc>
                <a:spcPct val="120000"/>
              </a:lnSpc>
            </a:pPr>
            <a:r>
              <a:rPr lang="de-DE" sz="2400" dirty="0"/>
              <a:t>	</a:t>
            </a:r>
            <a:r>
              <a:rPr lang="de-DE" sz="2400" dirty="0" smtClean="0"/>
              <a:t>wir </a:t>
            </a:r>
            <a:r>
              <a:rPr lang="de-DE" sz="2400" dirty="0"/>
              <a:t>setzen gemeinsam Aktionen </a:t>
            </a:r>
          </a:p>
          <a:p>
            <a:pPr marL="34290">
              <a:lnSpc>
                <a:spcPct val="120000"/>
              </a:lnSpc>
            </a:pPr>
            <a:r>
              <a:rPr lang="de-DE" sz="2400" dirty="0"/>
              <a:t>	</a:t>
            </a:r>
            <a:r>
              <a:rPr lang="de-DE" sz="2400" dirty="0" smtClean="0"/>
              <a:t>	gehen </a:t>
            </a:r>
            <a:r>
              <a:rPr lang="de-DE" sz="2400" dirty="0"/>
              <a:t>mit gutem Beispiel voran </a:t>
            </a:r>
          </a:p>
          <a:p>
            <a:pPr marL="34290">
              <a:lnSpc>
                <a:spcPct val="120000"/>
              </a:lnSpc>
            </a:pPr>
            <a:r>
              <a:rPr lang="de-DE" sz="2400" dirty="0"/>
              <a:t>			</a:t>
            </a:r>
            <a:r>
              <a:rPr lang="de-DE" sz="2400" dirty="0" smtClean="0"/>
              <a:t>machen </a:t>
            </a:r>
            <a:r>
              <a:rPr lang="de-DE" sz="2400" dirty="0"/>
              <a:t>anderen Mut es uns nachzutun</a:t>
            </a:r>
          </a:p>
          <a:p>
            <a:pPr marL="34290">
              <a:lnSpc>
                <a:spcPct val="120000"/>
              </a:lnSpc>
            </a:pPr>
            <a:r>
              <a:rPr lang="de-DE" sz="2400" dirty="0"/>
              <a:t>			</a:t>
            </a:r>
            <a:r>
              <a:rPr lang="de-DE" sz="2400" dirty="0" smtClean="0"/>
              <a:t>   und </a:t>
            </a:r>
            <a:r>
              <a:rPr lang="de-DE" sz="2400" dirty="0"/>
              <a:t>geben nicht auf wenn es mal schwierig wird</a:t>
            </a:r>
          </a:p>
          <a:p>
            <a:pPr marL="214313" indent="-214313">
              <a:buFont typeface="Wingdings" panose="05000000000000000000" pitchFamily="2" charset="2"/>
              <a:buChar char="v"/>
            </a:pPr>
            <a:endParaRPr lang="de-DE" sz="2400" cap="all" dirty="0">
              <a:solidFill>
                <a:srgbClr val="11111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381625"/>
            <a:ext cx="457200" cy="457200"/>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3964567462"/>
      </p:ext>
    </p:extLst>
  </p:cSld>
  <p:clrMapOvr>
    <a:masterClrMapping/>
  </p:clrMapOvr>
  <mc:AlternateContent xmlns:mc="http://schemas.openxmlformats.org/markup-compatibility/2006" xmlns:p14="http://schemas.microsoft.com/office/powerpoint/2010/main">
    <mc:Choice Requires="p14">
      <p:transition spd="slow" p14:dur="2000" advTm="35936"/>
    </mc:Choice>
    <mc:Fallback xmlns="">
      <p:transition spd="slow" advTm="3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 y="1844824"/>
            <a:ext cx="9148064" cy="388843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6" name="Inhaltsplatzhalter 2"/>
          <p:cNvSpPr txBox="1">
            <a:spLocks/>
          </p:cNvSpPr>
          <p:nvPr/>
        </p:nvSpPr>
        <p:spPr>
          <a:xfrm>
            <a:off x="395536" y="1124744"/>
            <a:ext cx="8229600" cy="553752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AT" sz="2800" dirty="0"/>
          </a:p>
          <a:p>
            <a:r>
              <a:rPr lang="de-AT" sz="3600" dirty="0"/>
              <a:t>Kategorie </a:t>
            </a:r>
            <a:r>
              <a:rPr lang="de-AT" sz="3600" b="1" dirty="0" smtClean="0">
                <a:solidFill>
                  <a:srgbClr val="FFC000"/>
                </a:solidFill>
              </a:rPr>
              <a:t>SchülerInnen</a:t>
            </a:r>
            <a:endParaRPr lang="de-AT" sz="3600" dirty="0">
              <a:solidFill>
                <a:srgbClr val="FFC000"/>
              </a:solidFill>
            </a:endParaRPr>
          </a:p>
          <a:p>
            <a:pPr>
              <a:spcBef>
                <a:spcPts val="1800"/>
              </a:spcBef>
            </a:pPr>
            <a:r>
              <a:rPr lang="de-AT" sz="2800" dirty="0"/>
              <a:t>Schule</a:t>
            </a:r>
          </a:p>
          <a:p>
            <a:r>
              <a:rPr lang="de-AT" sz="3100" dirty="0">
                <a:solidFill>
                  <a:schemeClr val="tx1"/>
                </a:solidFill>
              </a:rPr>
              <a:t>ORG der Franziskanerinnen </a:t>
            </a:r>
            <a:r>
              <a:rPr lang="de-AT" sz="3100" dirty="0" smtClean="0">
                <a:solidFill>
                  <a:schemeClr val="tx1"/>
                </a:solidFill>
              </a:rPr>
              <a:t>Vöcklabruck</a:t>
            </a:r>
          </a:p>
          <a:p>
            <a:r>
              <a:rPr lang="de-DE" sz="2800" dirty="0" smtClean="0"/>
              <a:t>Eingereicht </a:t>
            </a:r>
            <a:r>
              <a:rPr lang="de-DE" sz="2800" dirty="0"/>
              <a:t>von </a:t>
            </a:r>
          </a:p>
          <a:p>
            <a:r>
              <a:rPr lang="de-DE" sz="3100" dirty="0">
                <a:solidFill>
                  <a:schemeClr val="tx1"/>
                </a:solidFill>
              </a:rPr>
              <a:t>Dir. Mag. Johann </a:t>
            </a:r>
            <a:r>
              <a:rPr lang="de-DE" sz="3100" dirty="0" smtClean="0">
                <a:solidFill>
                  <a:schemeClr val="tx1"/>
                </a:solidFill>
              </a:rPr>
              <a:t>Gebetsberger</a:t>
            </a:r>
          </a:p>
          <a:p>
            <a:r>
              <a:rPr lang="de-AT" sz="4000" b="1" dirty="0" smtClean="0"/>
              <a:t>Preisträger</a:t>
            </a:r>
            <a:endParaRPr lang="de-AT" sz="4000" b="1" dirty="0"/>
          </a:p>
          <a:p>
            <a:r>
              <a:rPr lang="de-DE" sz="4000" b="1" dirty="0">
                <a:solidFill>
                  <a:srgbClr val="FFC000"/>
                </a:solidFill>
              </a:rPr>
              <a:t>Moritz Reisenberger und Tobias Takacs</a:t>
            </a:r>
            <a:endParaRPr lang="de-AT" sz="4000" b="1" dirty="0">
              <a:solidFill>
                <a:srgbClr val="FFC000"/>
              </a:solidFill>
            </a:endParaRP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340768"/>
            <a:ext cx="881569"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5253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 y="1916832"/>
            <a:ext cx="9148064" cy="388843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5" name="Inhaltsplatzhalter 2"/>
          <p:cNvSpPr txBox="1">
            <a:spLocks/>
          </p:cNvSpPr>
          <p:nvPr/>
        </p:nvSpPr>
        <p:spPr>
          <a:xfrm>
            <a:off x="107504" y="1052736"/>
            <a:ext cx="9001000" cy="56166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AT" sz="2800" dirty="0"/>
          </a:p>
          <a:p>
            <a:r>
              <a:rPr lang="de-AT" sz="3900" dirty="0"/>
              <a:t>Kategorie </a:t>
            </a:r>
            <a:r>
              <a:rPr lang="de-AT" sz="3900" b="1" dirty="0" smtClean="0">
                <a:solidFill>
                  <a:srgbClr val="FFC000"/>
                </a:solidFill>
              </a:rPr>
              <a:t>Eltern</a:t>
            </a:r>
          </a:p>
          <a:p>
            <a:endParaRPr lang="de-AT" sz="3500" dirty="0">
              <a:solidFill>
                <a:schemeClr val="tx1"/>
              </a:solidFill>
            </a:endParaRPr>
          </a:p>
          <a:p>
            <a:pPr>
              <a:spcBef>
                <a:spcPts val="1800"/>
              </a:spcBef>
            </a:pPr>
            <a:r>
              <a:rPr lang="de-AT" sz="4300" b="1" dirty="0"/>
              <a:t>Preisträger</a:t>
            </a:r>
          </a:p>
          <a:p>
            <a:r>
              <a:rPr lang="de-AT" sz="4300" b="1" dirty="0" smtClean="0">
                <a:solidFill>
                  <a:srgbClr val="FFC000"/>
                </a:solidFill>
              </a:rPr>
              <a:t>Alle Eltern</a:t>
            </a:r>
          </a:p>
          <a:p>
            <a:endParaRPr lang="de-AT" sz="4300" b="1" dirty="0">
              <a:solidFill>
                <a:srgbClr val="FFC000"/>
              </a:solidFill>
            </a:endParaRPr>
          </a:p>
        </p:txBody>
      </p:sp>
    </p:spTree>
    <p:extLst>
      <p:ext uri="{BB962C8B-B14F-4D97-AF65-F5344CB8AC3E}">
        <p14:creationId xmlns:p14="http://schemas.microsoft.com/office/powerpoint/2010/main" val="4181433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8064" cy="384546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
        <p:nvSpPr>
          <p:cNvPr id="5" name="Titel 1"/>
          <p:cNvSpPr>
            <a:spLocks noGrp="1"/>
          </p:cNvSpPr>
          <p:nvPr>
            <p:ph type="ctrTitle"/>
          </p:nvPr>
        </p:nvSpPr>
        <p:spPr>
          <a:xfrm>
            <a:off x="683568" y="2564904"/>
            <a:ext cx="7772400" cy="1730623"/>
          </a:xfrm>
        </p:spPr>
        <p:txBody>
          <a:bodyPr>
            <a:noAutofit/>
          </a:bodyPr>
          <a:lstStyle/>
          <a:p>
            <a:r>
              <a:rPr lang="de-AT" b="1" dirty="0">
                <a:solidFill>
                  <a:srgbClr val="FFC000"/>
                </a:solidFill>
                <a:latin typeface="+mn-lt"/>
              </a:rPr>
              <a:t>Wir g</a:t>
            </a:r>
            <a:r>
              <a:rPr lang="de-AT" b="1" dirty="0" smtClean="0">
                <a:solidFill>
                  <a:srgbClr val="FFC000"/>
                </a:solidFill>
                <a:latin typeface="+mn-lt"/>
              </a:rPr>
              <a:t>ratulieren </a:t>
            </a:r>
            <a:r>
              <a:rPr lang="de-AT" b="1" dirty="0">
                <a:solidFill>
                  <a:srgbClr val="FFC000"/>
                </a:solidFill>
                <a:latin typeface="+mn-lt"/>
              </a:rPr>
              <a:t>sehr herzlich!</a:t>
            </a:r>
          </a:p>
        </p:txBody>
      </p:sp>
      <p:sp>
        <p:nvSpPr>
          <p:cNvPr id="6" name="Titel 1"/>
          <p:cNvSpPr txBox="1">
            <a:spLocks/>
          </p:cNvSpPr>
          <p:nvPr/>
        </p:nvSpPr>
        <p:spPr>
          <a:xfrm>
            <a:off x="685800" y="519933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b="1" dirty="0">
                <a:solidFill>
                  <a:srgbClr val="90C027"/>
                </a:solidFill>
              </a:rPr>
              <a:t>St. </a:t>
            </a:r>
            <a:r>
              <a:rPr lang="de-AT" b="1" dirty="0" err="1">
                <a:solidFill>
                  <a:srgbClr val="90C027"/>
                </a:solidFill>
              </a:rPr>
              <a:t>GeorgsBildungsPreis</a:t>
            </a:r>
            <a:r>
              <a:rPr lang="de-AT" b="1" dirty="0">
                <a:solidFill>
                  <a:srgbClr val="90C027"/>
                </a:solidFill>
              </a:rPr>
              <a:t> </a:t>
            </a:r>
            <a:r>
              <a:rPr lang="de-AT" b="1" dirty="0" smtClean="0">
                <a:solidFill>
                  <a:srgbClr val="90C027"/>
                </a:solidFill>
              </a:rPr>
              <a:t>2020</a:t>
            </a:r>
            <a:endParaRPr lang="de-AT" b="1" dirty="0">
              <a:solidFill>
                <a:srgbClr val="90C027"/>
              </a:solidFill>
            </a:endParaRPr>
          </a:p>
        </p:txBody>
      </p:sp>
    </p:spTree>
    <p:extLst>
      <p:ext uri="{BB962C8B-B14F-4D97-AF65-F5344CB8AC3E}">
        <p14:creationId xmlns:p14="http://schemas.microsoft.com/office/powerpoint/2010/main" val="3979391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D0BCC-BC53-4263-86EC-26F168071DDA}"/>
              </a:ext>
            </a:extLst>
          </p:cNvPr>
          <p:cNvSpPr>
            <a:spLocks noGrp="1"/>
          </p:cNvSpPr>
          <p:nvPr>
            <p:ph type="ctrTitle"/>
          </p:nvPr>
        </p:nvSpPr>
        <p:spPr>
          <a:xfrm>
            <a:off x="439838" y="4293096"/>
            <a:ext cx="8264324" cy="1721734"/>
          </a:xfrm>
        </p:spPr>
        <p:txBody>
          <a:bodyPr>
            <a:noAutofit/>
          </a:bodyPr>
          <a:lstStyle/>
          <a:p>
            <a:r>
              <a:rPr lang="de-DE" sz="4000" dirty="0"/>
              <a:t>Schulradio der Franziskusschulen Vöcklabruck</a:t>
            </a:r>
          </a:p>
        </p:txBody>
      </p:sp>
      <p:sp>
        <p:nvSpPr>
          <p:cNvPr id="3" name="Untertitel 2">
            <a:extLst>
              <a:ext uri="{FF2B5EF4-FFF2-40B4-BE49-F238E27FC236}">
                <a16:creationId xmlns:a16="http://schemas.microsoft.com/office/drawing/2014/main" id="{A6648692-FA51-4639-A317-931D9FA120D2}"/>
              </a:ext>
            </a:extLst>
          </p:cNvPr>
          <p:cNvSpPr>
            <a:spLocks noGrp="1"/>
          </p:cNvSpPr>
          <p:nvPr>
            <p:ph type="subTitle" idx="1"/>
          </p:nvPr>
        </p:nvSpPr>
        <p:spPr>
          <a:xfrm>
            <a:off x="0" y="6099748"/>
            <a:ext cx="8984848" cy="561775"/>
          </a:xfrm>
        </p:spPr>
        <p:txBody>
          <a:bodyPr>
            <a:normAutofit lnSpcReduction="10000"/>
          </a:bodyPr>
          <a:lstStyle/>
          <a:p>
            <a:r>
              <a:rPr lang="de-DE" dirty="0"/>
              <a:t>Präsentation St. </a:t>
            </a:r>
            <a:r>
              <a:rPr lang="de-DE"/>
              <a:t>Georgs Bildungspreis 2020</a:t>
            </a:r>
            <a:endParaRPr lang="de-DE" dirty="0"/>
          </a:p>
        </p:txBody>
      </p:sp>
      <p:pic>
        <p:nvPicPr>
          <p:cNvPr id="5" name="Grafik 4" descr="Ein Bild, das Zeichnung enthält.&#10;&#10;Automatisch generierte Beschreibung">
            <a:extLst>
              <a:ext uri="{FF2B5EF4-FFF2-40B4-BE49-F238E27FC236}">
                <a16:creationId xmlns:a16="http://schemas.microsoft.com/office/drawing/2014/main" id="{B1967BE8-2823-4E12-A78C-8B4A407C1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308" y="1196752"/>
            <a:ext cx="5172262" cy="3115820"/>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35248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C125E-E8A0-4568-A1A1-C6C25CE4E844}"/>
              </a:ext>
            </a:extLst>
          </p:cNvPr>
          <p:cNvSpPr>
            <a:spLocks noGrp="1"/>
          </p:cNvSpPr>
          <p:nvPr>
            <p:ph type="title"/>
          </p:nvPr>
        </p:nvSpPr>
        <p:spPr>
          <a:xfrm>
            <a:off x="190814" y="1143969"/>
            <a:ext cx="8229600" cy="1143000"/>
          </a:xfrm>
        </p:spPr>
        <p:txBody>
          <a:bodyPr/>
          <a:lstStyle/>
          <a:p>
            <a:r>
              <a:rPr lang="de-DE" dirty="0"/>
              <a:t>Über das Radio</a:t>
            </a:r>
          </a:p>
        </p:txBody>
      </p:sp>
      <p:sp>
        <p:nvSpPr>
          <p:cNvPr id="3" name="Inhaltsplatzhalter 2">
            <a:extLst>
              <a:ext uri="{FF2B5EF4-FFF2-40B4-BE49-F238E27FC236}">
                <a16:creationId xmlns:a16="http://schemas.microsoft.com/office/drawing/2014/main" id="{6B2DF7FE-5437-4D94-9D00-FF461CF5B049}"/>
              </a:ext>
            </a:extLst>
          </p:cNvPr>
          <p:cNvSpPr>
            <a:spLocks noGrp="1"/>
          </p:cNvSpPr>
          <p:nvPr>
            <p:ph idx="1"/>
          </p:nvPr>
        </p:nvSpPr>
        <p:spPr>
          <a:xfrm>
            <a:off x="827584" y="2403497"/>
            <a:ext cx="7344816" cy="4038600"/>
          </a:xfrm>
        </p:spPr>
        <p:txBody>
          <a:bodyPr>
            <a:normAutofit/>
          </a:bodyPr>
          <a:lstStyle/>
          <a:p>
            <a:r>
              <a:rPr lang="de-DE" sz="2400" dirty="0"/>
              <a:t>Zweites Schulradio </a:t>
            </a:r>
            <a:r>
              <a:rPr lang="de-DE" sz="2400" dirty="0" smtClean="0"/>
              <a:t>in Oberösterreich</a:t>
            </a:r>
            <a:endParaRPr lang="de-DE" sz="2400" dirty="0"/>
          </a:p>
          <a:p>
            <a:r>
              <a:rPr lang="de-DE" sz="2400" dirty="0"/>
              <a:t>Sind hauptsächlich auf Popular- und Unterhaltungsmusik ausgelegt</a:t>
            </a:r>
          </a:p>
          <a:p>
            <a:r>
              <a:rPr lang="de-DE" sz="2400" dirty="0"/>
              <a:t>Dennoch auch klassische Musik (montags 18-22 Uhr)</a:t>
            </a:r>
          </a:p>
          <a:p>
            <a:r>
              <a:rPr lang="de-DE" sz="2400" dirty="0"/>
              <a:t>Reine Gestaltung von Schülerinnen und Schülern</a:t>
            </a:r>
          </a:p>
          <a:p>
            <a:r>
              <a:rPr lang="de-DE" sz="2400" dirty="0"/>
              <a:t>Sendestart 14. Jänner 2019</a:t>
            </a:r>
          </a:p>
          <a:p>
            <a:r>
              <a:rPr lang="de-DE" sz="2400" dirty="0"/>
              <a:t>Gründungsgeschichte </a:t>
            </a:r>
          </a:p>
          <a:p>
            <a:endParaRPr lang="de-DE" sz="2400" dirty="0"/>
          </a:p>
          <a:p>
            <a:endParaRPr lang="de-DE" dirty="0"/>
          </a:p>
        </p:txBody>
      </p:sp>
      <p:pic>
        <p:nvPicPr>
          <p:cNvPr id="4" name="Grafik 3" descr="Ein Bild, das Zeichnung enthält.&#10;&#10;Automatisch generierte Beschreibung">
            <a:extLst>
              <a:ext uri="{FF2B5EF4-FFF2-40B4-BE49-F238E27FC236}">
                <a16:creationId xmlns:a16="http://schemas.microsoft.com/office/drawing/2014/main" id="{C52D3F0E-1746-4301-B60F-5BF4C912F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3997" y="5452048"/>
            <a:ext cx="2300003" cy="1385543"/>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3823477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b="82304"/>
          <a:stretch/>
        </p:blipFill>
        <p:spPr>
          <a:xfrm>
            <a:off x="-4065" y="1"/>
            <a:ext cx="9144000" cy="908720"/>
          </a:xfrm>
          <a:prstGeom prst="rect">
            <a:avLst/>
          </a:prstGeom>
        </p:spPr>
      </p:pic>
      <p:sp>
        <p:nvSpPr>
          <p:cNvPr id="2" name="Titel 1">
            <a:extLst>
              <a:ext uri="{FF2B5EF4-FFF2-40B4-BE49-F238E27FC236}">
                <a16:creationId xmlns:a16="http://schemas.microsoft.com/office/drawing/2014/main" id="{0FB45446-E216-41C9-B5C1-40BA1AA10A2B}"/>
              </a:ext>
            </a:extLst>
          </p:cNvPr>
          <p:cNvSpPr>
            <a:spLocks noGrp="1"/>
          </p:cNvSpPr>
          <p:nvPr>
            <p:ph type="title"/>
          </p:nvPr>
        </p:nvSpPr>
        <p:spPr>
          <a:xfrm>
            <a:off x="514223" y="675401"/>
            <a:ext cx="8229600" cy="1143000"/>
          </a:xfrm>
        </p:spPr>
        <p:txBody>
          <a:bodyPr/>
          <a:lstStyle/>
          <a:p>
            <a:r>
              <a:rPr lang="de-DE" dirty="0"/>
              <a:t>Anfänge und erste Planungen</a:t>
            </a:r>
          </a:p>
        </p:txBody>
      </p:sp>
      <p:pic>
        <p:nvPicPr>
          <p:cNvPr id="5" name="Inhaltsplatzhalter 4" descr="Ein Bild, das Tisch, drinnen, Schreibtisch, Computer enthält.&#10;&#10;Automatisch generierte Beschreibung">
            <a:extLst>
              <a:ext uri="{FF2B5EF4-FFF2-40B4-BE49-F238E27FC236}">
                <a16:creationId xmlns:a16="http://schemas.microsoft.com/office/drawing/2014/main" id="{ED9521C4-40FA-4C4E-9F93-05BE75329C1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0110" y="1698607"/>
            <a:ext cx="2812620" cy="2109465"/>
          </a:xfrm>
        </p:spPr>
      </p:pic>
      <p:pic>
        <p:nvPicPr>
          <p:cNvPr id="7" name="Grafik 6" descr="Ein Bild, das Tisch, Computer enthält.&#10;&#10;Automatisch generierte Beschreibung">
            <a:extLst>
              <a:ext uri="{FF2B5EF4-FFF2-40B4-BE49-F238E27FC236}">
                <a16:creationId xmlns:a16="http://schemas.microsoft.com/office/drawing/2014/main" id="{8A5122D4-2AB4-469A-80C6-D09364246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110" y="4038979"/>
            <a:ext cx="2812620" cy="2109465"/>
          </a:xfrm>
          <a:prstGeom prst="rect">
            <a:avLst/>
          </a:prstGeom>
        </p:spPr>
      </p:pic>
      <p:pic>
        <p:nvPicPr>
          <p:cNvPr id="9" name="Grafik 8" descr="Ein Bild, das Tisch, Computer, Schreibtisch enthält.&#10;&#10;Automatisch generierte Beschreibung">
            <a:extLst>
              <a:ext uri="{FF2B5EF4-FFF2-40B4-BE49-F238E27FC236}">
                <a16:creationId xmlns:a16="http://schemas.microsoft.com/office/drawing/2014/main" id="{85B7A873-CB53-41F4-9A13-037A4B650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0034" y="4011614"/>
            <a:ext cx="2109464" cy="2109464"/>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5567644A-ADC9-4405-AE71-39F3CF2ABB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3786" y="6121080"/>
            <a:ext cx="1223288" cy="736920"/>
          </a:xfrm>
          <a:prstGeom prst="rect">
            <a:avLst/>
          </a:prstGeom>
        </p:spPr>
      </p:pic>
      <p:pic>
        <p:nvPicPr>
          <p:cNvPr id="4" name="Grafik 3" descr="Ein Bild, das Tisch, Computer enthält.&#10;&#10;Automatisch generierte Beschreibung">
            <a:extLst>
              <a:ext uri="{FF2B5EF4-FFF2-40B4-BE49-F238E27FC236}">
                <a16:creationId xmlns:a16="http://schemas.microsoft.com/office/drawing/2014/main" id="{DD2CE1AC-3822-4D52-A155-B75C50C868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289628" y="2664834"/>
            <a:ext cx="4421369" cy="2487020"/>
          </a:xfrm>
          <a:prstGeom prst="rect">
            <a:avLst/>
          </a:prstGeom>
        </p:spPr>
      </p:pic>
      <p:pic>
        <p:nvPicPr>
          <p:cNvPr id="10" name="Grafik 9" descr="Ein Bild, das drinnen, Tisch, Schreibtisch, Computer enthält.&#10;&#10;Automatisch generierte Beschreibung">
            <a:extLst>
              <a:ext uri="{FF2B5EF4-FFF2-40B4-BE49-F238E27FC236}">
                <a16:creationId xmlns:a16="http://schemas.microsoft.com/office/drawing/2014/main" id="{B376F6B5-A093-4008-825A-DB08101584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8190" y="1808540"/>
            <a:ext cx="2333151" cy="1889596"/>
          </a:xfrm>
          <a:prstGeom prst="rect">
            <a:avLst/>
          </a:prstGeom>
        </p:spPr>
      </p:pic>
    </p:spTree>
    <p:extLst>
      <p:ext uri="{BB962C8B-B14F-4D97-AF65-F5344CB8AC3E}">
        <p14:creationId xmlns:p14="http://schemas.microsoft.com/office/powerpoint/2010/main" val="3321638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A7188-8BD9-40F9-B39B-B4EDC501A23B}"/>
              </a:ext>
            </a:extLst>
          </p:cNvPr>
          <p:cNvSpPr>
            <a:spLocks noGrp="1"/>
          </p:cNvSpPr>
          <p:nvPr>
            <p:ph type="title"/>
          </p:nvPr>
        </p:nvSpPr>
        <p:spPr>
          <a:xfrm>
            <a:off x="323528" y="908720"/>
            <a:ext cx="8229600" cy="1143000"/>
          </a:xfrm>
        </p:spPr>
        <p:txBody>
          <a:bodyPr/>
          <a:lstStyle/>
          <a:p>
            <a:r>
              <a:rPr lang="de-DE" dirty="0"/>
              <a:t>Laufender Sendebetrieb</a:t>
            </a:r>
          </a:p>
        </p:txBody>
      </p:sp>
      <p:sp>
        <p:nvSpPr>
          <p:cNvPr id="3" name="Inhaltsplatzhalter 2">
            <a:extLst>
              <a:ext uri="{FF2B5EF4-FFF2-40B4-BE49-F238E27FC236}">
                <a16:creationId xmlns:a16="http://schemas.microsoft.com/office/drawing/2014/main" id="{7D15D42F-7A94-461F-B2CA-B8515CBC37E4}"/>
              </a:ext>
            </a:extLst>
          </p:cNvPr>
          <p:cNvSpPr>
            <a:spLocks noGrp="1"/>
          </p:cNvSpPr>
          <p:nvPr>
            <p:ph idx="1"/>
          </p:nvPr>
        </p:nvSpPr>
        <p:spPr>
          <a:xfrm>
            <a:off x="857251" y="2080428"/>
            <a:ext cx="7404653" cy="4038600"/>
          </a:xfrm>
        </p:spPr>
        <p:txBody>
          <a:bodyPr>
            <a:normAutofit/>
          </a:bodyPr>
          <a:lstStyle/>
          <a:p>
            <a:r>
              <a:rPr lang="de-DE" sz="2400" dirty="0"/>
              <a:t>Seit Dezember 2019 durchgehender 24h Betrieb</a:t>
            </a:r>
          </a:p>
          <a:p>
            <a:r>
              <a:rPr lang="de-DE" sz="2400" dirty="0"/>
              <a:t>Empfangbar über das Internet in der ganzen Welt</a:t>
            </a:r>
          </a:p>
          <a:p>
            <a:r>
              <a:rPr lang="de-DE" sz="2400" dirty="0"/>
              <a:t>Jährliche Weihnachtsaktion „Christmas-Miracle“</a:t>
            </a:r>
          </a:p>
          <a:p>
            <a:r>
              <a:rPr lang="de-DE" sz="2400" dirty="0"/>
              <a:t>Diverse Sondersendungen zu Schulveranstaltungen</a:t>
            </a:r>
          </a:p>
          <a:p>
            <a:r>
              <a:rPr lang="de-DE" sz="2400" dirty="0"/>
              <a:t>2020: Bau eines neuen, vollfunktionalen Studios</a:t>
            </a:r>
          </a:p>
          <a:p>
            <a:r>
              <a:rPr lang="de-DE" sz="2400" dirty="0"/>
              <a:t>Abwechslungsreiches Programm mit Morning-Shows, Interviews, Informationssendungen, Kulturradio, …</a:t>
            </a:r>
          </a:p>
          <a:p>
            <a:r>
              <a:rPr lang="de-DE" sz="2400" dirty="0"/>
              <a:t>Näheres in der Broschüre (auf der Homepage zum </a:t>
            </a:r>
            <a:r>
              <a:rPr lang="de-DE" sz="2400" dirty="0">
                <a:solidFill>
                  <a:srgbClr val="00B0F0"/>
                </a:solidFill>
              </a:rPr>
              <a:t>Download)</a:t>
            </a:r>
          </a:p>
        </p:txBody>
      </p:sp>
      <p:pic>
        <p:nvPicPr>
          <p:cNvPr id="4" name="Grafik 3" descr="Ein Bild, das Zeichnung enthält.&#10;&#10;Automatisch generierte Beschreibung">
            <a:extLst>
              <a:ext uri="{FF2B5EF4-FFF2-40B4-BE49-F238E27FC236}">
                <a16:creationId xmlns:a16="http://schemas.microsoft.com/office/drawing/2014/main" id="{8446E587-D20E-4031-A7BE-1EA5C2C27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891" y="6023238"/>
            <a:ext cx="1376664" cy="829315"/>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561898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2500B-4A83-444B-83ED-A1BC532D1095}"/>
              </a:ext>
            </a:extLst>
          </p:cNvPr>
          <p:cNvSpPr>
            <a:spLocks noGrp="1"/>
          </p:cNvSpPr>
          <p:nvPr>
            <p:ph type="title"/>
          </p:nvPr>
        </p:nvSpPr>
        <p:spPr>
          <a:xfrm>
            <a:off x="395536" y="836712"/>
            <a:ext cx="8229600" cy="1143000"/>
          </a:xfrm>
        </p:spPr>
        <p:txBody>
          <a:bodyPr/>
          <a:lstStyle/>
          <a:p>
            <a:r>
              <a:rPr lang="de-DE" dirty="0">
                <a:solidFill>
                  <a:srgbClr val="FFC000"/>
                </a:solidFill>
              </a:rPr>
              <a:t>Christmas Miracle</a:t>
            </a:r>
          </a:p>
        </p:txBody>
      </p:sp>
      <p:pic>
        <p:nvPicPr>
          <p:cNvPr id="5" name="Inhaltsplatzhalter 4">
            <a:extLst>
              <a:ext uri="{FF2B5EF4-FFF2-40B4-BE49-F238E27FC236}">
                <a16:creationId xmlns:a16="http://schemas.microsoft.com/office/drawing/2014/main" id="{FEF3EC19-A9AB-41B5-BE2C-1280C46224A8}"/>
              </a:ext>
            </a:extLst>
          </p:cNvPr>
          <p:cNvPicPr>
            <a:picLocks noGrp="1" noChangeAspect="1"/>
          </p:cNvPicPr>
          <p:nvPr>
            <p:ph idx="1"/>
          </p:nvPr>
        </p:nvPicPr>
        <p:blipFill rotWithShape="1">
          <a:blip r:embed="rId2"/>
          <a:srcRect l="37809" t="28731" r="37726" b="6497"/>
          <a:stretch/>
        </p:blipFill>
        <p:spPr>
          <a:xfrm>
            <a:off x="486137" y="1832360"/>
            <a:ext cx="2300469" cy="4359799"/>
          </a:xfrm>
          <a:prstGeom prst="rect">
            <a:avLst/>
          </a:prstGeom>
        </p:spPr>
      </p:pic>
      <p:pic>
        <p:nvPicPr>
          <p:cNvPr id="4" name="Grafik 3" descr="Ein Bild, das Zeichnung enthält.&#10;&#10;Automatisch generierte Beschreibung">
            <a:extLst>
              <a:ext uri="{FF2B5EF4-FFF2-40B4-BE49-F238E27FC236}">
                <a16:creationId xmlns:a16="http://schemas.microsoft.com/office/drawing/2014/main" id="{FD5DBC4D-A3B7-44D1-B79A-F11452C67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336" y="6028685"/>
            <a:ext cx="1376664" cy="829315"/>
          </a:xfrm>
          <a:prstGeom prst="rect">
            <a:avLst/>
          </a:prstGeom>
        </p:spPr>
      </p:pic>
      <p:sp>
        <p:nvSpPr>
          <p:cNvPr id="6" name="Textfeld 5">
            <a:extLst>
              <a:ext uri="{FF2B5EF4-FFF2-40B4-BE49-F238E27FC236}">
                <a16:creationId xmlns:a16="http://schemas.microsoft.com/office/drawing/2014/main" id="{1CF72ABB-9B5B-4B5C-B026-F6DD477F711A}"/>
              </a:ext>
            </a:extLst>
          </p:cNvPr>
          <p:cNvSpPr txBox="1"/>
          <p:nvPr/>
        </p:nvSpPr>
        <p:spPr>
          <a:xfrm>
            <a:off x="3133846" y="1888602"/>
            <a:ext cx="5399590" cy="480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24h durchgehend LIVE</a:t>
            </a:r>
          </a:p>
          <a:p>
            <a:pPr marL="285750" indent="-285750">
              <a:lnSpc>
                <a:spcPct val="150000"/>
              </a:lnSpc>
              <a:buFont typeface="Arial" panose="020B0604020202020204" pitchFamily="34" charset="0"/>
              <a:buChar char="•"/>
            </a:pPr>
            <a:r>
              <a:rPr lang="de-DE" sz="2400" dirty="0"/>
              <a:t>Spenden durch Wunschsongs</a:t>
            </a:r>
          </a:p>
          <a:p>
            <a:pPr marL="285750" indent="-285750">
              <a:lnSpc>
                <a:spcPct val="150000"/>
              </a:lnSpc>
              <a:buFont typeface="Arial" panose="020B0604020202020204" pitchFamily="34" charset="0"/>
              <a:buChar char="•"/>
            </a:pPr>
            <a:r>
              <a:rPr lang="de-DE" sz="2400" dirty="0"/>
              <a:t>Zugunsten „Schüler helfen Schülern“</a:t>
            </a:r>
          </a:p>
          <a:p>
            <a:pPr marL="285750" indent="-285750">
              <a:lnSpc>
                <a:spcPct val="150000"/>
              </a:lnSpc>
              <a:buFont typeface="Arial" panose="020B0604020202020204" pitchFamily="34" charset="0"/>
              <a:buChar char="•"/>
            </a:pPr>
            <a:r>
              <a:rPr lang="de-DE" sz="2400" dirty="0"/>
              <a:t>Weihnachtsgeschichten zu vollen Stunde von LehrerInnen und SchülerInnen</a:t>
            </a:r>
          </a:p>
          <a:p>
            <a:pPr marL="285750" indent="-285750">
              <a:lnSpc>
                <a:spcPct val="150000"/>
              </a:lnSpc>
              <a:buFont typeface="Arial" panose="020B0604020202020204" pitchFamily="34" charset="0"/>
              <a:buChar char="•"/>
            </a:pPr>
            <a:r>
              <a:rPr lang="de-DE" sz="2400" dirty="0"/>
              <a:t>Immer großartige Gäste </a:t>
            </a:r>
          </a:p>
          <a:p>
            <a:pPr marL="285750" indent="-285750">
              <a:lnSpc>
                <a:spcPct val="150000"/>
              </a:lnSpc>
              <a:buFont typeface="Arial" panose="020B0604020202020204" pitchFamily="34" charset="0"/>
              <a:buChar char="•"/>
            </a:pPr>
            <a:r>
              <a:rPr lang="de-DE" sz="2400" dirty="0"/>
              <a:t>Heuer zum 2. Mal (22.12 – 23.12)</a:t>
            </a:r>
          </a:p>
          <a:p>
            <a:pPr marL="285750" indent="-285750">
              <a:buFont typeface="Arial" panose="020B0604020202020204" pitchFamily="34" charset="0"/>
              <a:buChar char="•"/>
            </a:pPr>
            <a:endParaRPr lang="de-DE"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2567338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Zeichnung enthält.&#10;&#10;Automatisch generierte Beschreibung">
            <a:extLst>
              <a:ext uri="{FF2B5EF4-FFF2-40B4-BE49-F238E27FC236}">
                <a16:creationId xmlns:a16="http://schemas.microsoft.com/office/drawing/2014/main" id="{B1967BE8-2823-4E12-A78C-8B4A407C1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268760"/>
            <a:ext cx="3579338" cy="2156228"/>
          </a:xfrm>
          <a:prstGeom prst="rect">
            <a:avLst/>
          </a:prstGeom>
        </p:spPr>
      </p:pic>
      <p:pic>
        <p:nvPicPr>
          <p:cNvPr id="4" name="Grafik 3" descr="Bildergebnis für instagram logo&quot;">
            <a:extLst>
              <a:ext uri="{FF2B5EF4-FFF2-40B4-BE49-F238E27FC236}">
                <a16:creationId xmlns:a16="http://schemas.microsoft.com/office/drawing/2014/main" id="{49B1F304-A40F-4C19-9275-EABCEDF349A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82" y="5517232"/>
            <a:ext cx="555585" cy="630508"/>
          </a:xfrm>
          <a:prstGeom prst="rect">
            <a:avLst/>
          </a:prstGeom>
          <a:noFill/>
          <a:ln>
            <a:noFill/>
          </a:ln>
        </p:spPr>
      </p:pic>
      <p:sp>
        <p:nvSpPr>
          <p:cNvPr id="7" name="Textfeld 6">
            <a:extLst>
              <a:ext uri="{FF2B5EF4-FFF2-40B4-BE49-F238E27FC236}">
                <a16:creationId xmlns:a16="http://schemas.microsoft.com/office/drawing/2014/main" id="{E5958067-D62E-4C6D-87EF-143F9B36E1A7}"/>
              </a:ext>
            </a:extLst>
          </p:cNvPr>
          <p:cNvSpPr txBox="1"/>
          <p:nvPr/>
        </p:nvSpPr>
        <p:spPr>
          <a:xfrm>
            <a:off x="1486927" y="3573016"/>
            <a:ext cx="6253425" cy="3323987"/>
          </a:xfrm>
          <a:prstGeom prst="rect">
            <a:avLst/>
          </a:prstGeom>
          <a:noFill/>
        </p:spPr>
        <p:txBody>
          <a:bodyPr wrap="square" rtlCol="0">
            <a:spAutoFit/>
          </a:bodyPr>
          <a:lstStyle/>
          <a:p>
            <a:r>
              <a:rPr lang="de-DE" sz="3200" dirty="0" smtClean="0">
                <a:solidFill>
                  <a:schemeClr val="bg1"/>
                </a:solidFill>
                <a:hlinkClick r:id="rId4"/>
              </a:rPr>
              <a:t>info.radio@gmx.at</a:t>
            </a:r>
            <a:endParaRPr lang="de-DE" sz="3200" dirty="0">
              <a:solidFill>
                <a:schemeClr val="bg1"/>
              </a:solidFill>
            </a:endParaRPr>
          </a:p>
          <a:p>
            <a:r>
              <a:rPr lang="de-DE" sz="3200" dirty="0">
                <a:solidFill>
                  <a:schemeClr val="bg1"/>
                </a:solidFill>
                <a:hlinkClick r:id="rId5">
                  <a:extLst>
                    <a:ext uri="{A12FA001-AC4F-418D-AE19-62706E023703}">
                      <ahyp:hlinkClr xmlns:ahyp="http://schemas.microsoft.com/office/drawing/2018/hyperlinkcolor" xmlns="" val="tx"/>
                    </a:ext>
                  </a:extLst>
                </a:hlinkClick>
              </a:rPr>
              <a:t>www.radio-franziskusschulen.jimdofree.com</a:t>
            </a:r>
            <a:endParaRPr lang="de-DE" sz="3200" dirty="0">
              <a:solidFill>
                <a:schemeClr val="bg1"/>
              </a:solidFill>
            </a:endParaRPr>
          </a:p>
          <a:p>
            <a:endParaRPr lang="de-DE" sz="3200" dirty="0" smtClean="0"/>
          </a:p>
          <a:p>
            <a:r>
              <a:rPr lang="de-DE" sz="3200" dirty="0" err="1" smtClean="0"/>
              <a:t>radiofranziskusschulen</a:t>
            </a:r>
            <a:endParaRPr lang="de-DE" sz="3200" dirty="0"/>
          </a:p>
          <a:p>
            <a:endParaRPr lang="de-DE" sz="3200" dirty="0">
              <a:solidFill>
                <a:schemeClr val="bg1"/>
              </a:solidFill>
            </a:endParaRPr>
          </a:p>
          <a:p>
            <a:endParaRPr lang="de-DE" dirty="0"/>
          </a:p>
        </p:txBody>
      </p:sp>
      <p:pic>
        <p:nvPicPr>
          <p:cNvPr id="8" name="Grafik 7" descr="Bildergebnis für google logo&quot;">
            <a:extLst>
              <a:ext uri="{FF2B5EF4-FFF2-40B4-BE49-F238E27FC236}">
                <a16:creationId xmlns:a16="http://schemas.microsoft.com/office/drawing/2014/main" id="{6BE29398-3D6E-42C2-8A06-DEAA15105BF7}"/>
              </a:ext>
            </a:extLst>
          </p:cNvPr>
          <p:cNvPicPr/>
          <p:nvPr/>
        </p:nvPicPr>
        <p:blipFill rotWithShape="1">
          <a:blip r:embed="rId6" cstate="print">
            <a:extLst>
              <a:ext uri="{28A0092B-C50C-407E-A947-70E740481C1C}">
                <a14:useLocalDpi xmlns:a14="http://schemas.microsoft.com/office/drawing/2010/main" val="0"/>
              </a:ext>
            </a:extLst>
          </a:blip>
          <a:srcRect l="24133" r="18826"/>
          <a:stretch/>
        </p:blipFill>
        <p:spPr bwMode="auto">
          <a:xfrm>
            <a:off x="870153" y="4583211"/>
            <a:ext cx="518807" cy="630508"/>
          </a:xfrm>
          <a:prstGeom prst="rect">
            <a:avLst/>
          </a:prstGeom>
          <a:noFill/>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BA937783-13E3-44A3-8634-AFCCD8F8B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763" y="3424988"/>
            <a:ext cx="518807" cy="691743"/>
          </a:xfrm>
          <a:prstGeom prst="rect">
            <a:avLst/>
          </a:prstGeom>
        </p:spPr>
      </p:pic>
      <p:pic>
        <p:nvPicPr>
          <p:cNvPr id="9" name="Grafik 8"/>
          <p:cNvPicPr>
            <a:picLocks noChangeAspect="1"/>
          </p:cNvPicPr>
          <p:nvPr/>
        </p:nvPicPr>
        <p:blipFill rotWithShape="1">
          <a:blip r:embed="rId8" cstate="print">
            <a:extLst>
              <a:ext uri="{28A0092B-C50C-407E-A947-70E740481C1C}">
                <a14:useLocalDpi xmlns:a14="http://schemas.microsoft.com/office/drawing/2010/main" val="0"/>
              </a:ext>
            </a:extLst>
          </a:blip>
          <a:srcRect b="82304"/>
          <a:stretch/>
        </p:blipFill>
        <p:spPr>
          <a:xfrm>
            <a:off x="-4065" y="0"/>
            <a:ext cx="9144000" cy="1143969"/>
          </a:xfrm>
          <a:prstGeom prst="rect">
            <a:avLst/>
          </a:prstGeom>
        </p:spPr>
      </p:pic>
    </p:spTree>
    <p:extLst>
      <p:ext uri="{BB962C8B-B14F-4D97-AF65-F5344CB8AC3E}">
        <p14:creationId xmlns:p14="http://schemas.microsoft.com/office/powerpoint/2010/main" val="3790193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 y="1844824"/>
            <a:ext cx="9148064" cy="3888432"/>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82304"/>
          <a:stretch/>
        </p:blipFill>
        <p:spPr>
          <a:xfrm>
            <a:off x="-4064" y="-16237"/>
            <a:ext cx="9144000" cy="1143969"/>
          </a:xfrm>
          <a:prstGeom prst="rect">
            <a:avLst/>
          </a:prstGeom>
        </p:spPr>
      </p:pic>
      <p:sp>
        <p:nvSpPr>
          <p:cNvPr id="5" name="Inhaltsplatzhalter 2"/>
          <p:cNvSpPr txBox="1">
            <a:spLocks/>
          </p:cNvSpPr>
          <p:nvPr/>
        </p:nvSpPr>
        <p:spPr>
          <a:xfrm>
            <a:off x="453136" y="1127732"/>
            <a:ext cx="8229600" cy="5472608"/>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AT" sz="2800" dirty="0"/>
          </a:p>
          <a:p>
            <a:r>
              <a:rPr lang="de-AT" sz="5100" dirty="0"/>
              <a:t>Kategorie</a:t>
            </a:r>
            <a:r>
              <a:rPr lang="de-AT" sz="3600" dirty="0"/>
              <a:t> </a:t>
            </a:r>
            <a:r>
              <a:rPr lang="de-AT" sz="5100" b="1" dirty="0" err="1">
                <a:solidFill>
                  <a:srgbClr val="FFC000"/>
                </a:solidFill>
              </a:rPr>
              <a:t>LehrerInnen</a:t>
            </a:r>
            <a:endParaRPr lang="de-AT" sz="5100" b="1" dirty="0">
              <a:solidFill>
                <a:srgbClr val="FFC000"/>
              </a:solidFill>
            </a:endParaRPr>
          </a:p>
          <a:p>
            <a:endParaRPr lang="de-AT" sz="1300" dirty="0">
              <a:solidFill>
                <a:srgbClr val="92D050"/>
              </a:solidFill>
            </a:endParaRPr>
          </a:p>
          <a:p>
            <a:pPr>
              <a:spcBef>
                <a:spcPts val="1800"/>
              </a:spcBef>
            </a:pPr>
            <a:r>
              <a:rPr lang="de-AT" sz="4000" dirty="0"/>
              <a:t>Schule</a:t>
            </a:r>
          </a:p>
          <a:p>
            <a:r>
              <a:rPr lang="de-DE" sz="4400" dirty="0" err="1">
                <a:solidFill>
                  <a:schemeClr val="tx1"/>
                </a:solidFill>
              </a:rPr>
              <a:t>BAfEP</a:t>
            </a:r>
            <a:r>
              <a:rPr lang="de-DE" sz="4400" dirty="0">
                <a:solidFill>
                  <a:schemeClr val="tx1"/>
                </a:solidFill>
              </a:rPr>
              <a:t> De La Salle Strebersdorf</a:t>
            </a:r>
            <a:endParaRPr lang="de-DE" sz="1300" dirty="0">
              <a:solidFill>
                <a:srgbClr val="92D050"/>
              </a:solidFill>
            </a:endParaRPr>
          </a:p>
          <a:p>
            <a:pPr>
              <a:spcBef>
                <a:spcPts val="1800"/>
              </a:spcBef>
            </a:pPr>
            <a:r>
              <a:rPr lang="de-DE" sz="4000" dirty="0"/>
              <a:t>Eingereicht von </a:t>
            </a:r>
          </a:p>
          <a:p>
            <a:r>
              <a:rPr lang="de-DE" sz="4400" dirty="0">
                <a:solidFill>
                  <a:schemeClr val="tx1"/>
                </a:solidFill>
              </a:rPr>
              <a:t>Alfred Hofmann</a:t>
            </a:r>
            <a:endParaRPr lang="de-AT" sz="1300" dirty="0">
              <a:solidFill>
                <a:srgbClr val="92D050"/>
              </a:solidFill>
            </a:endParaRPr>
          </a:p>
          <a:p>
            <a:pPr>
              <a:spcBef>
                <a:spcPts val="1800"/>
              </a:spcBef>
            </a:pPr>
            <a:r>
              <a:rPr lang="de-AT" sz="6400" b="1" dirty="0"/>
              <a:t>Preisträger</a:t>
            </a:r>
          </a:p>
          <a:p>
            <a:r>
              <a:rPr lang="de-DE" sz="5700" b="1" dirty="0" smtClean="0">
                <a:solidFill>
                  <a:srgbClr val="FFC000"/>
                </a:solidFill>
              </a:rPr>
              <a:t>Ganze Lehrerschaft</a:t>
            </a:r>
          </a:p>
          <a:p>
            <a:r>
              <a:rPr lang="de-DE" sz="4000" b="1" dirty="0">
                <a:solidFill>
                  <a:srgbClr val="FFC000"/>
                </a:solidFill>
              </a:rPr>
              <a:t>S</a:t>
            </a:r>
            <a:r>
              <a:rPr lang="de-DE" sz="4000" b="1" dirty="0" smtClean="0">
                <a:solidFill>
                  <a:srgbClr val="FFC000"/>
                </a:solidFill>
              </a:rPr>
              <a:t>tellvertretend Dir. Brigitte </a:t>
            </a:r>
            <a:r>
              <a:rPr lang="de-DE" sz="4000" b="1" dirty="0" err="1" smtClean="0">
                <a:solidFill>
                  <a:srgbClr val="FFC000"/>
                </a:solidFill>
              </a:rPr>
              <a:t>Cizek</a:t>
            </a:r>
            <a:r>
              <a:rPr lang="de-DE" sz="4000" b="1" dirty="0" smtClean="0">
                <a:solidFill>
                  <a:srgbClr val="FFC000"/>
                </a:solidFill>
              </a:rPr>
              <a:t> </a:t>
            </a:r>
            <a:r>
              <a:rPr lang="de-DE" sz="4000" b="1" dirty="0">
                <a:solidFill>
                  <a:srgbClr val="FFC000"/>
                </a:solidFill>
              </a:rPr>
              <a:t>und </a:t>
            </a:r>
            <a:r>
              <a:rPr lang="de-DE" sz="4000" b="1" dirty="0" smtClean="0">
                <a:solidFill>
                  <a:srgbClr val="FFC000"/>
                </a:solidFill>
              </a:rPr>
              <a:t>Herr Mag. Marko </a:t>
            </a:r>
            <a:r>
              <a:rPr lang="de-DE" sz="4000" b="1" dirty="0">
                <a:solidFill>
                  <a:srgbClr val="FFC000"/>
                </a:solidFill>
              </a:rPr>
              <a:t>Thaler  </a:t>
            </a:r>
          </a:p>
        </p:txBody>
      </p:sp>
      <p:pic>
        <p:nvPicPr>
          <p:cNvPr id="6150" name="Picture 6" descr="BAfEP De La Sal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26504"/>
            <a:ext cx="2415354" cy="538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07528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Bildschirmpräsentation (4:3)</PresentationFormat>
  <Paragraphs>119</Paragraphs>
  <Slides>21</Slides>
  <Notes>0</Notes>
  <HiddenSlides>0</HiddenSlides>
  <MMClips>7</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Wingdings</vt:lpstr>
      <vt:lpstr>Calibri</vt:lpstr>
      <vt:lpstr>Times New Roman</vt:lpstr>
      <vt:lpstr>Larissa</vt:lpstr>
      <vt:lpstr>PowerPoint-Präsentation</vt:lpstr>
      <vt:lpstr>PowerPoint-Präsentation</vt:lpstr>
      <vt:lpstr>Schulradio der Franziskusschulen Vöcklabruck</vt:lpstr>
      <vt:lpstr>Über das Radio</vt:lpstr>
      <vt:lpstr>Anfänge und erste Planungen</vt:lpstr>
      <vt:lpstr>Laufender Sendebetrieb</vt:lpstr>
      <vt:lpstr>Christmas Miracle</vt:lpstr>
      <vt:lpstr>PowerPoint-Präsentation</vt:lpstr>
      <vt:lpstr>PowerPoint-Präsentation</vt:lpstr>
      <vt:lpstr>PowerPoint-Präsentation</vt:lpstr>
      <vt:lpstr>PowerPoint-Präsentation</vt:lpstr>
      <vt:lpstr>PowerPoint-Präsentation</vt:lpstr>
      <vt:lpstr>St. Ursula  Schulprojekt EMAS</vt:lpstr>
      <vt:lpstr> Unsere Schulen sind ein besonderer Ort,  ein Ort an dem Kinder und Jugendliche gebildet und gefördert werden, damit sie später in ihren Berufen und Lebensaufgaben Verantwortung übernehmen können, gemäß dem Auftrag</vt:lpstr>
      <vt:lpstr> Das Bereich-übergreifende EMAS-Umweltteam  Schülerinnen und Schüler,  Pädagoginnen und Pädagogen aus Schule und Nachmittagsbetreuung,  Küchenleitung und Wirtschaftliche Leitung</vt:lpstr>
      <vt:lpstr>PowerPoint-Präsentation</vt:lpstr>
      <vt:lpstr>PowerPoint-Präsentation</vt:lpstr>
      <vt:lpstr>PowerPoint-Präsentation</vt:lpstr>
      <vt:lpstr>PowerPoint-Präsentation</vt:lpstr>
      <vt:lpstr>PowerPoint-Präsentation</vt:lpstr>
      <vt:lpstr>Wir gratulieren sehr herzlich!</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GeorgsBildungspreis</dc:title>
  <dc:creator>Erik</dc:creator>
  <cp:lastModifiedBy>Veronika Lippert</cp:lastModifiedBy>
  <cp:revision>137</cp:revision>
  <cp:lastPrinted>2015-11-24T13:14:06Z</cp:lastPrinted>
  <dcterms:created xsi:type="dcterms:W3CDTF">2015-11-21T11:12:08Z</dcterms:created>
  <dcterms:modified xsi:type="dcterms:W3CDTF">2020-11-25T12:46:17Z</dcterms:modified>
</cp:coreProperties>
</file>