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de-DE"/>
              <a:t>Mastertitelformat bearbeiten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de-DE"/>
              <a:t>Mastertitelformat bearbeiten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t>11/20/2020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447191" y="2824269"/>
            <a:ext cx="4645152" cy="26444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12362" y="2821491"/>
            <a:ext cx="4645152" cy="263737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11/20/2020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11/20/2020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C321D97-06D5-4066-BED8-AD88ADC56BCD}"/>
              </a:ext>
            </a:extLst>
          </p:cNvPr>
          <p:cNvSpPr>
            <a:spLocks noGrp="1"/>
          </p:cNvSpPr>
          <p:nvPr>
            <p:ph type="ctrTitle"/>
          </p:nvPr>
        </p:nvSpPr>
        <p:spPr>
          <a:xfrm>
            <a:off x="2417779" y="543339"/>
            <a:ext cx="8637073" cy="2080592"/>
          </a:xfrm>
        </p:spPr>
        <p:txBody>
          <a:bodyPr/>
          <a:lstStyle/>
          <a:p>
            <a:pPr algn="ctr"/>
            <a:r>
              <a:rPr lang="de-AT">
                <a:solidFill>
                  <a:srgbClr val="00B050"/>
                </a:solidFill>
              </a:rPr>
              <a:t>St. Ursula  </a:t>
            </a:r>
            <a:r>
              <a:rPr lang="de-AT">
                <a:solidFill>
                  <a:schemeClr val="accent4"/>
                </a:solidFill>
              </a:rPr>
              <a:t>Schulprojekt EMAS</a:t>
            </a:r>
            <a:endParaRPr lang="de-AT" dirty="0">
              <a:solidFill>
                <a:schemeClr val="accent4"/>
              </a:solidFill>
            </a:endParaRPr>
          </a:p>
        </p:txBody>
      </p:sp>
      <p:sp>
        <p:nvSpPr>
          <p:cNvPr id="3" name="Untertitel 2">
            <a:extLst>
              <a:ext uri="{FF2B5EF4-FFF2-40B4-BE49-F238E27FC236}">
                <a16:creationId xmlns:a16="http://schemas.microsoft.com/office/drawing/2014/main" xmlns="" id="{33F8873B-22E6-40E6-9AF2-D82FC85CBEFE}"/>
              </a:ext>
            </a:extLst>
          </p:cNvPr>
          <p:cNvSpPr>
            <a:spLocks noGrp="1"/>
          </p:cNvSpPr>
          <p:nvPr>
            <p:ph type="subTitle" idx="1"/>
          </p:nvPr>
        </p:nvSpPr>
        <p:spPr>
          <a:xfrm>
            <a:off x="2417780" y="2940189"/>
            <a:ext cx="8637072" cy="977621"/>
          </a:xfrm>
        </p:spPr>
        <p:txBody>
          <a:bodyPr>
            <a:normAutofit/>
          </a:bodyPr>
          <a:lstStyle/>
          <a:p>
            <a:pPr algn="ctr"/>
            <a:r>
              <a:rPr lang="de-AT" sz="2800">
                <a:solidFill>
                  <a:schemeClr val="accent4"/>
                </a:solidFill>
              </a:rPr>
              <a:t>E</a:t>
            </a:r>
            <a:r>
              <a:rPr lang="de-AT" sz="2800"/>
              <a:t>co-</a:t>
            </a:r>
            <a:r>
              <a:rPr lang="de-AT" sz="2800">
                <a:solidFill>
                  <a:schemeClr val="accent4"/>
                </a:solidFill>
              </a:rPr>
              <a:t>M</a:t>
            </a:r>
            <a:r>
              <a:rPr lang="de-AT" sz="2800"/>
              <a:t>anagement and </a:t>
            </a:r>
            <a:r>
              <a:rPr lang="de-AT" sz="2800">
                <a:solidFill>
                  <a:schemeClr val="accent4"/>
                </a:solidFill>
              </a:rPr>
              <a:t>A</a:t>
            </a:r>
            <a:r>
              <a:rPr lang="de-AT" sz="2800"/>
              <a:t>udit </a:t>
            </a:r>
            <a:r>
              <a:rPr lang="de-AT" sz="2800">
                <a:solidFill>
                  <a:schemeClr val="accent4"/>
                </a:solidFill>
              </a:rPr>
              <a:t>S</a:t>
            </a:r>
            <a:r>
              <a:rPr lang="de-AT" sz="2800"/>
              <a:t>cheme</a:t>
            </a:r>
            <a:endParaRPr lang="de-AT" sz="2800" dirty="0"/>
          </a:p>
        </p:txBody>
      </p:sp>
      <p:pic>
        <p:nvPicPr>
          <p:cNvPr id="4" name="Grafik 3">
            <a:extLst>
              <a:ext uri="{FF2B5EF4-FFF2-40B4-BE49-F238E27FC236}">
                <a16:creationId xmlns:a16="http://schemas.microsoft.com/office/drawing/2014/main" xmlns="" id="{E875BE65-5279-455B-AE3A-0F8C3BD308E0}"/>
              </a:ext>
            </a:extLst>
          </p:cNvPr>
          <p:cNvPicPr>
            <a:picLocks noChangeAspect="1"/>
          </p:cNvPicPr>
          <p:nvPr/>
        </p:nvPicPr>
        <p:blipFill>
          <a:blip r:embed="rId4"/>
          <a:stretch>
            <a:fillRect/>
          </a:stretch>
        </p:blipFill>
        <p:spPr>
          <a:xfrm>
            <a:off x="454864" y="741500"/>
            <a:ext cx="1612475" cy="2798119"/>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78567810"/>
      </p:ext>
    </p:extLst>
  </p:cSld>
  <p:clrMapOvr>
    <a:masterClrMapping/>
  </p:clrMapOvr>
  <mc:AlternateContent xmlns:mc="http://schemas.openxmlformats.org/markup-compatibility/2006" xmlns:p14="http://schemas.microsoft.com/office/powerpoint/2010/main">
    <mc:Choice Requires="p14">
      <p:transition spd="slow" p14:dur="2000" advTm="8419"/>
    </mc:Choice>
    <mc:Fallback xmlns="">
      <p:transition spd="slow" advTm="84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C321D97-06D5-4066-BED8-AD88ADC56BCD}"/>
              </a:ext>
            </a:extLst>
          </p:cNvPr>
          <p:cNvSpPr>
            <a:spLocks noGrp="1"/>
          </p:cNvSpPr>
          <p:nvPr>
            <p:ph type="ctrTitle"/>
          </p:nvPr>
        </p:nvSpPr>
        <p:spPr>
          <a:xfrm>
            <a:off x="2417778" y="741500"/>
            <a:ext cx="8637073" cy="2080592"/>
          </a:xfrm>
        </p:spPr>
        <p:txBody>
          <a:bodyPr>
            <a:noAutofit/>
          </a:bodyPr>
          <a:lstStyle/>
          <a:p>
            <a:pPr algn="ctr">
              <a:lnSpc>
                <a:spcPct val="120000"/>
              </a:lnSpc>
              <a:spcAft>
                <a:spcPts val="800"/>
              </a:spcAft>
            </a:pPr>
            <a:r>
              <a:rPr lang="de-DE" sz="24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a:r>
            <a:br>
              <a:rPr lang="de-DE" sz="24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br>
            <a:r>
              <a:rPr lang="de-DE" sz="24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Unsere Schulen sind ein besonderer Ort, </a:t>
            </a:r>
            <a:br>
              <a:rPr lang="de-DE" sz="24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br>
            <a:r>
              <a:rPr lang="de-DE" sz="24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ein Ort an dem Kinder und Jugendliche gebildet und gefördert werden, damit sie später in ihren Berufen und Lebensaufgaben Verantwortung übernehmen können, gemäß dem Auftrag</a:t>
            </a:r>
            <a:endParaRPr lang="de-AT"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Untertitel 2">
            <a:extLst>
              <a:ext uri="{FF2B5EF4-FFF2-40B4-BE49-F238E27FC236}">
                <a16:creationId xmlns:a16="http://schemas.microsoft.com/office/drawing/2014/main" xmlns="" id="{33F8873B-22E6-40E6-9AF2-D82FC85CBEFE}"/>
              </a:ext>
            </a:extLst>
          </p:cNvPr>
          <p:cNvSpPr>
            <a:spLocks noGrp="1"/>
          </p:cNvSpPr>
          <p:nvPr>
            <p:ph type="subTitle" idx="1"/>
          </p:nvPr>
        </p:nvSpPr>
        <p:spPr>
          <a:xfrm>
            <a:off x="454864" y="3841337"/>
            <a:ext cx="11233553" cy="977621"/>
          </a:xfrm>
        </p:spPr>
        <p:txBody>
          <a:bodyPr>
            <a:noAutofit/>
          </a:bodyPr>
          <a:lstStyle/>
          <a:p>
            <a:pPr algn="ctr"/>
            <a:r>
              <a:rPr lang="de-DE" sz="2800" b="1"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„Lebt in dieser Welt, pflegt und gestaltet sie zum Wohl aller“</a:t>
            </a:r>
            <a:endParaRPr lang="de-AT" sz="2800" dirty="0"/>
          </a:p>
        </p:txBody>
      </p:sp>
      <p:pic>
        <p:nvPicPr>
          <p:cNvPr id="5" name="Grafik 4">
            <a:extLst>
              <a:ext uri="{FF2B5EF4-FFF2-40B4-BE49-F238E27FC236}">
                <a16:creationId xmlns:a16="http://schemas.microsoft.com/office/drawing/2014/main" xmlns="" id="{0C3622A6-E33D-4C71-A156-BCAF9E0FE830}"/>
              </a:ext>
            </a:extLst>
          </p:cNvPr>
          <p:cNvPicPr>
            <a:picLocks noChangeAspect="1"/>
          </p:cNvPicPr>
          <p:nvPr/>
        </p:nvPicPr>
        <p:blipFill>
          <a:blip r:embed="rId4"/>
          <a:stretch>
            <a:fillRect/>
          </a:stretch>
        </p:blipFill>
        <p:spPr>
          <a:xfrm>
            <a:off x="582290" y="1101448"/>
            <a:ext cx="1444274" cy="1660388"/>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58307218"/>
      </p:ext>
    </p:extLst>
  </p:cSld>
  <p:clrMapOvr>
    <a:masterClrMapping/>
  </p:clrMapOvr>
  <mc:AlternateContent xmlns:mc="http://schemas.openxmlformats.org/markup-compatibility/2006" xmlns:p14="http://schemas.microsoft.com/office/powerpoint/2010/main">
    <mc:Choice Requires="p14">
      <p:transition spd="slow" p14:dur="2000" advTm="24337"/>
    </mc:Choice>
    <mc:Fallback xmlns="">
      <p:transition spd="slow" advTm="243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C321D97-06D5-4066-BED8-AD88ADC56BCD}"/>
              </a:ext>
            </a:extLst>
          </p:cNvPr>
          <p:cNvSpPr>
            <a:spLocks noGrp="1"/>
          </p:cNvSpPr>
          <p:nvPr>
            <p:ph type="ctrTitle"/>
          </p:nvPr>
        </p:nvSpPr>
        <p:spPr>
          <a:xfrm>
            <a:off x="2417778" y="450575"/>
            <a:ext cx="8637073" cy="2663686"/>
          </a:xfrm>
        </p:spPr>
        <p:txBody>
          <a:bodyPr>
            <a:noAutofit/>
          </a:bodyPr>
          <a:lstStyle/>
          <a:p>
            <a:pPr algn="ctr">
              <a:lnSpc>
                <a:spcPct val="120000"/>
              </a:lnSpc>
              <a:spcAft>
                <a:spcPts val="800"/>
              </a:spcAft>
            </a:pPr>
            <a:r>
              <a:rPr lang="de-DE" sz="24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a:r>
            <a:br>
              <a:rPr lang="de-DE" sz="24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br>
            <a:r>
              <a:rPr lang="de-DE" sz="2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Das Bereich-übergreifende EMAS-Umweltteam</a:t>
            </a:r>
            <a:r>
              <a:rPr lang="de-DE" sz="11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a:r>
            <a:br>
              <a:rPr lang="de-DE" sz="11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br>
            <a:r>
              <a:rPr lang="de-DE" sz="24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a:r>
            <a:br>
              <a:rPr lang="de-DE" sz="24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br>
            <a:r>
              <a:rPr lang="de-DE" sz="24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Schülerinnen und Schüler, </a:t>
            </a:r>
            <a:br>
              <a:rPr lang="de-DE" sz="24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br>
            <a:r>
              <a:rPr lang="de-DE" sz="24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Pädagoginnen und Pädagogen aus Schule und Nachmittagsbetreuung, </a:t>
            </a:r>
            <a:br>
              <a:rPr lang="de-DE" sz="24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br>
            <a:r>
              <a:rPr lang="de-DE" sz="24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Küchenleitung und Wirtschaftliche Leitung</a:t>
            </a:r>
            <a:endParaRPr lang="de-AT"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Untertitel 2">
            <a:extLst>
              <a:ext uri="{FF2B5EF4-FFF2-40B4-BE49-F238E27FC236}">
                <a16:creationId xmlns:a16="http://schemas.microsoft.com/office/drawing/2014/main" xmlns="" id="{33F8873B-22E6-40E6-9AF2-D82FC85CBEFE}"/>
              </a:ext>
            </a:extLst>
          </p:cNvPr>
          <p:cNvSpPr>
            <a:spLocks noGrp="1"/>
          </p:cNvSpPr>
          <p:nvPr>
            <p:ph type="subTitle" idx="1"/>
          </p:nvPr>
        </p:nvSpPr>
        <p:spPr>
          <a:xfrm>
            <a:off x="454864" y="3841337"/>
            <a:ext cx="11233553" cy="1152694"/>
          </a:xfrm>
        </p:spPr>
        <p:txBody>
          <a:bodyPr>
            <a:noAutofit/>
          </a:bodyPr>
          <a:lstStyle/>
          <a:p>
            <a:pPr algn="ctr"/>
            <a:r>
              <a:rPr lang="de-DE" sz="2800" b="1"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„Auf gleicher Augenhöhe wird diskutiert und entschieden“       </a:t>
            </a:r>
            <a:r>
              <a:rPr lang="de-DE" sz="2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Das gemeinsame ist uns wichtig</a:t>
            </a:r>
            <a:endParaRPr lang="de-AT" sz="2800" dirty="0">
              <a:solidFill>
                <a:srgbClr val="00B050"/>
              </a:solidFill>
            </a:endParaRPr>
          </a:p>
        </p:txBody>
      </p:sp>
      <p:pic>
        <p:nvPicPr>
          <p:cNvPr id="8" name="Grafik 7">
            <a:extLst>
              <a:ext uri="{FF2B5EF4-FFF2-40B4-BE49-F238E27FC236}">
                <a16:creationId xmlns:a16="http://schemas.microsoft.com/office/drawing/2014/main" xmlns="" id="{0D883D9A-B469-4412-BDB9-3D66777BB69A}"/>
              </a:ext>
            </a:extLst>
          </p:cNvPr>
          <p:cNvPicPr>
            <a:picLocks noChangeAspect="1"/>
          </p:cNvPicPr>
          <p:nvPr/>
        </p:nvPicPr>
        <p:blipFill>
          <a:blip r:embed="rId4"/>
          <a:stretch>
            <a:fillRect/>
          </a:stretch>
        </p:blipFill>
        <p:spPr>
          <a:xfrm>
            <a:off x="454864" y="1318138"/>
            <a:ext cx="1942749" cy="1965877"/>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34565420"/>
      </p:ext>
    </p:extLst>
  </p:cSld>
  <p:clrMapOvr>
    <a:masterClrMapping/>
  </p:clrMapOvr>
  <mc:AlternateContent xmlns:mc="http://schemas.openxmlformats.org/markup-compatibility/2006" xmlns:p14="http://schemas.microsoft.com/office/powerpoint/2010/main">
    <mc:Choice Requires="p14">
      <p:transition spd="slow" p14:dur="2000" advTm="28601"/>
    </mc:Choice>
    <mc:Fallback xmlns="">
      <p:transition spd="slow" advTm="286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23000">
              <a:schemeClr val="accent5">
                <a:lumMod val="45000"/>
                <a:lumOff val="55000"/>
              </a:schemeClr>
            </a:gs>
            <a:gs pos="62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xmlns="" id="{33F8873B-22E6-40E6-9AF2-D82FC85CBEFE}"/>
              </a:ext>
            </a:extLst>
          </p:cNvPr>
          <p:cNvSpPr>
            <a:spLocks noGrp="1"/>
          </p:cNvSpPr>
          <p:nvPr>
            <p:ph type="subTitle" idx="1"/>
          </p:nvPr>
        </p:nvSpPr>
        <p:spPr>
          <a:xfrm>
            <a:off x="370458" y="3745310"/>
            <a:ext cx="11233553" cy="1568812"/>
          </a:xfrm>
        </p:spPr>
        <p:txBody>
          <a:bodyPr>
            <a:noAutofit/>
          </a:bodyPr>
          <a:lstStyle/>
          <a:p>
            <a:pPr algn="ctr"/>
            <a:r>
              <a:rPr lang="de-DE" sz="2400" b="1"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r>
              <a:rPr lang="de-DE" sz="24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Im Jahr 2015 haben wir dafür beim </a:t>
            </a:r>
            <a:r>
              <a:rPr lang="de-DE" sz="2400" dirty="0" err="1">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emas</a:t>
            </a:r>
            <a:r>
              <a:rPr lang="de-DE" sz="24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-award in Barcelona den Sonderpreis der europäischen Kommission erhalten</a:t>
            </a:r>
          </a:p>
          <a:p>
            <a:pPr algn="ctr"/>
            <a:r>
              <a:rPr lang="de-DE" sz="24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„Katholische Privatschulen haben die Power Großes zu bewegen“</a:t>
            </a:r>
            <a:endParaRPr lang="de-AT" sz="2400" dirty="0">
              <a:solidFill>
                <a:srgbClr val="00B050"/>
              </a:solidFill>
            </a:endParaRPr>
          </a:p>
        </p:txBody>
      </p:sp>
      <p:sp>
        <p:nvSpPr>
          <p:cNvPr id="8" name="Textfeld 7">
            <a:extLst>
              <a:ext uri="{FF2B5EF4-FFF2-40B4-BE49-F238E27FC236}">
                <a16:creationId xmlns:a16="http://schemas.microsoft.com/office/drawing/2014/main" xmlns="" id="{A92D7422-FD90-48BF-91E5-1BC880E8B5E6}"/>
              </a:ext>
            </a:extLst>
          </p:cNvPr>
          <p:cNvSpPr txBox="1"/>
          <p:nvPr/>
        </p:nvSpPr>
        <p:spPr>
          <a:xfrm>
            <a:off x="370458" y="258901"/>
            <a:ext cx="11689020" cy="3209212"/>
          </a:xfrm>
          <a:prstGeom prst="rect">
            <a:avLst/>
          </a:prstGeom>
          <a:noFill/>
        </p:spPr>
        <p:txBody>
          <a:bodyPr wrap="square" rtlCol="0">
            <a:spAutoFit/>
          </a:bodyPr>
          <a:lstStyle/>
          <a:p>
            <a:pPr algn="ctr"/>
            <a:r>
              <a:rPr lang="de-AT" sz="2800" cap="all" dirty="0"/>
              <a:t>Was schon getan wurde</a:t>
            </a:r>
          </a:p>
          <a:p>
            <a:endParaRPr lang="de-AT" cap="all" dirty="0"/>
          </a:p>
          <a:p>
            <a:pPr marL="285750" indent="-285750">
              <a:lnSpc>
                <a:spcPct val="120000"/>
              </a:lnSpc>
              <a:buFont typeface="Wingdings" panose="05000000000000000000" pitchFamily="2" charset="2"/>
              <a:buChar char="v"/>
            </a:pPr>
            <a:r>
              <a:rPr lang="de-DE" sz="22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PILGRIM Mitbegründer – Bewahrung der Schöpfung</a:t>
            </a:r>
          </a:p>
          <a:p>
            <a:pPr marL="285750" indent="-285750">
              <a:lnSpc>
                <a:spcPct val="120000"/>
              </a:lnSpc>
              <a:buFont typeface="Wingdings" panose="05000000000000000000" pitchFamily="2" charset="2"/>
              <a:buChar char="v"/>
            </a:pPr>
            <a:r>
              <a:rPr lang="de-DE" sz="22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Ganzjähriger Umweltcheck in den Klassen mit Punktevergabe</a:t>
            </a:r>
          </a:p>
          <a:p>
            <a:pPr marL="285750" indent="-285750">
              <a:lnSpc>
                <a:spcPct val="120000"/>
              </a:lnSpc>
              <a:buFont typeface="Wingdings" panose="05000000000000000000" pitchFamily="2" charset="2"/>
              <a:buChar char="v"/>
            </a:pPr>
            <a:r>
              <a:rPr lang="de-DE" sz="22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Kostenlose Wasserspender anstatt PET-Flaschen</a:t>
            </a:r>
          </a:p>
          <a:p>
            <a:pPr marL="285750" indent="-285750">
              <a:lnSpc>
                <a:spcPct val="120000"/>
              </a:lnSpc>
              <a:buFont typeface="Wingdings" panose="05000000000000000000" pitchFamily="2" charset="2"/>
              <a:buChar char="v"/>
            </a:pPr>
            <a:r>
              <a:rPr lang="de-DE" sz="22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Reduzierung der Fleischgerichte um die Hälfte –  Einsparung von 29.000 Tonnen CO² Emission</a:t>
            </a:r>
          </a:p>
          <a:p>
            <a:pPr marL="285750" indent="-285750">
              <a:lnSpc>
                <a:spcPct val="120000"/>
              </a:lnSpc>
              <a:buFont typeface="Wingdings" panose="05000000000000000000" pitchFamily="2" charset="2"/>
              <a:buChar char="v"/>
            </a:pPr>
            <a:r>
              <a:rPr lang="de-DE" sz="2200" dirty="0">
                <a:solidFill>
                  <a:srgbClr val="111111"/>
                </a:solidFill>
                <a:latin typeface="Calibri" panose="020F0502020204030204" pitchFamily="34" charset="0"/>
                <a:cs typeface="Calibri" panose="020F0502020204030204" pitchFamily="34" charset="0"/>
              </a:rPr>
              <a:t>Baumpatenprojekt – 14 große Schattenbäumen vor den Klassen anstatt Klimaanlagen mit Spenden von SchülerInnen, Eltern, LehrerInnen und befreundeten Firmen und Behörden</a:t>
            </a:r>
            <a:endParaRPr lang="de-AT" sz="2200"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24419465"/>
      </p:ext>
    </p:extLst>
  </p:cSld>
  <p:clrMapOvr>
    <a:masterClrMapping/>
  </p:clrMapOvr>
  <mc:AlternateContent xmlns:mc="http://schemas.openxmlformats.org/markup-compatibility/2006" xmlns:p14="http://schemas.microsoft.com/office/powerpoint/2010/main">
    <mc:Choice Requires="p14">
      <p:transition spd="slow" p14:dur="2000" advTm="93580"/>
    </mc:Choice>
    <mc:Fallback xmlns="">
      <p:transition spd="slow" advTm="93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chemeClr val="accent5">
                <a:lumMod val="45000"/>
                <a:lumOff val="55000"/>
              </a:schemeClr>
            </a:gs>
            <a:gs pos="62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xmlns="" id="{33F8873B-22E6-40E6-9AF2-D82FC85CBEFE}"/>
              </a:ext>
            </a:extLst>
          </p:cNvPr>
          <p:cNvSpPr>
            <a:spLocks noGrp="1"/>
          </p:cNvSpPr>
          <p:nvPr>
            <p:ph type="subTitle" idx="1"/>
          </p:nvPr>
        </p:nvSpPr>
        <p:spPr>
          <a:xfrm>
            <a:off x="455467" y="4063096"/>
            <a:ext cx="11233553" cy="1211269"/>
          </a:xfrm>
        </p:spPr>
        <p:txBody>
          <a:bodyPr>
            <a:noAutofit/>
          </a:bodyPr>
          <a:lstStyle/>
          <a:p>
            <a:pPr algn="ctr"/>
            <a:r>
              <a:rPr lang="de-DE" sz="24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„die Zusammenarbeit aller </a:t>
            </a:r>
            <a:r>
              <a:rPr lang="de-DE" sz="2400" b="1" dirty="0" err="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schulpartner</a:t>
            </a:r>
            <a:r>
              <a:rPr lang="de-DE" sz="24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ist uns wichtig“</a:t>
            </a:r>
          </a:p>
          <a:p>
            <a:pPr algn="ctr"/>
            <a:r>
              <a:rPr lang="de-DE" sz="2400" b="1" dirty="0">
                <a:solidFill>
                  <a:srgbClr val="00B050"/>
                </a:solidFill>
                <a:latin typeface="Calibri" panose="020F0502020204030204" pitchFamily="34" charset="0"/>
                <a:ea typeface="Times New Roman" panose="02020603050405020304" pitchFamily="18" charset="0"/>
                <a:cs typeface="Calibri" panose="020F0502020204030204" pitchFamily="34" charset="0"/>
              </a:rPr>
              <a:t>Wir als Katholische Privatschule zeigen auf was gemeinsam möglich ist </a:t>
            </a:r>
            <a:r>
              <a:rPr lang="de-DE" sz="2400" b="1"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a:t>
            </a:r>
          </a:p>
          <a:p>
            <a:pPr algn="ctr"/>
            <a:endParaRPr lang="de-AT" sz="2400" b="1" dirty="0">
              <a:solidFill>
                <a:srgbClr val="00B050"/>
              </a:solidFill>
            </a:endParaRPr>
          </a:p>
        </p:txBody>
      </p:sp>
      <p:sp>
        <p:nvSpPr>
          <p:cNvPr id="8" name="Textfeld 7">
            <a:extLst>
              <a:ext uri="{FF2B5EF4-FFF2-40B4-BE49-F238E27FC236}">
                <a16:creationId xmlns:a16="http://schemas.microsoft.com/office/drawing/2014/main" xmlns="" id="{A92D7422-FD90-48BF-91E5-1BC880E8B5E6}"/>
              </a:ext>
            </a:extLst>
          </p:cNvPr>
          <p:cNvSpPr txBox="1"/>
          <p:nvPr/>
        </p:nvSpPr>
        <p:spPr>
          <a:xfrm>
            <a:off x="502980" y="298657"/>
            <a:ext cx="11689020" cy="3976473"/>
          </a:xfrm>
          <a:prstGeom prst="rect">
            <a:avLst/>
          </a:prstGeom>
          <a:noFill/>
        </p:spPr>
        <p:txBody>
          <a:bodyPr wrap="square" rtlCol="0">
            <a:spAutoFit/>
          </a:bodyPr>
          <a:lstStyle/>
          <a:p>
            <a:pPr algn="ctr"/>
            <a:r>
              <a:rPr lang="de-AT" sz="3200" b="1" cap="all" dirty="0">
                <a:solidFill>
                  <a:srgbClr val="00B050"/>
                </a:solidFill>
              </a:rPr>
              <a:t>Emas Projekt Sonnenkraftwerk</a:t>
            </a:r>
            <a:endParaRPr lang="de-AT" sz="2800" cap="all" dirty="0"/>
          </a:p>
          <a:p>
            <a:endParaRPr lang="de-AT" cap="all" dirty="0"/>
          </a:p>
          <a:p>
            <a:pPr marL="285750" indent="-285750">
              <a:lnSpc>
                <a:spcPct val="120000"/>
              </a:lnSpc>
              <a:buFont typeface="Wingdings" panose="05000000000000000000" pitchFamily="2" charset="2"/>
              <a:buChar char="v"/>
            </a:pPr>
            <a:r>
              <a:rPr lang="de-DE" sz="22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Bau einer Photovoltaikanlage mit 180 kWh auf dem Flachdach der Schule</a:t>
            </a:r>
          </a:p>
          <a:p>
            <a:pPr marL="342900" indent="-342900" rtl="0">
              <a:lnSpc>
                <a:spcPct val="120000"/>
              </a:lnSpc>
              <a:buFont typeface="Wingdings" panose="05000000000000000000" pitchFamily="2" charset="2"/>
              <a:buChar char="v"/>
            </a:pPr>
            <a:r>
              <a:rPr lang="de-DE" sz="2200" dirty="0">
                <a:latin typeface="Calibri" panose="020F0502020204030204" pitchFamily="34" charset="0"/>
                <a:cs typeface="Calibri" panose="020F0502020204030204" pitchFamily="34" charset="0"/>
              </a:rPr>
              <a:t>Um das „</a:t>
            </a:r>
            <a:r>
              <a:rPr lang="de-DE" sz="2200" b="1" dirty="0">
                <a:latin typeface="Calibri" panose="020F0502020204030204" pitchFamily="34" charset="0"/>
                <a:cs typeface="Calibri" panose="020F0502020204030204" pitchFamily="34" charset="0"/>
              </a:rPr>
              <a:t>Wir</a:t>
            </a:r>
            <a:r>
              <a:rPr lang="de-DE" sz="2200" dirty="0">
                <a:latin typeface="Calibri" panose="020F0502020204030204" pitchFamily="34" charset="0"/>
                <a:cs typeface="Calibri" panose="020F0502020204030204" pitchFamily="34" charset="0"/>
              </a:rPr>
              <a:t>“ und das „</a:t>
            </a:r>
            <a:r>
              <a:rPr lang="de-DE" sz="2200" b="1" dirty="0">
                <a:latin typeface="Calibri" panose="020F0502020204030204" pitchFamily="34" charset="0"/>
                <a:cs typeface="Calibri" panose="020F0502020204030204" pitchFamily="34" charset="0"/>
              </a:rPr>
              <a:t>Unser</a:t>
            </a:r>
            <a:r>
              <a:rPr lang="de-DE" sz="2200" dirty="0">
                <a:latin typeface="Calibri" panose="020F0502020204030204" pitchFamily="34" charset="0"/>
                <a:cs typeface="Calibri" panose="020F0502020204030204" pitchFamily="34" charset="0"/>
              </a:rPr>
              <a:t>“ zu betonen, soll die Finanzierung des Restbetrages nach Förderungen in Höhe von 93.000,00 Euro über unsere </a:t>
            </a:r>
            <a:r>
              <a:rPr lang="de-DE" sz="2200" b="1" dirty="0">
                <a:latin typeface="Calibri" panose="020F0502020204030204" pitchFamily="34" charset="0"/>
                <a:cs typeface="Calibri" panose="020F0502020204030204" pitchFamily="34" charset="0"/>
              </a:rPr>
              <a:t>Schulgemeinschaft </a:t>
            </a:r>
            <a:r>
              <a:rPr lang="de-DE" sz="2200" dirty="0">
                <a:latin typeface="Calibri" panose="020F0502020204030204" pitchFamily="34" charset="0"/>
                <a:cs typeface="Calibri" panose="020F0502020204030204" pitchFamily="34" charset="0"/>
              </a:rPr>
              <a:t>erfolgen</a:t>
            </a:r>
          </a:p>
          <a:p>
            <a:pPr marL="342900" indent="-342900" rtl="0">
              <a:lnSpc>
                <a:spcPct val="120000"/>
              </a:lnSpc>
              <a:buFont typeface="Wingdings" panose="05000000000000000000" pitchFamily="2" charset="2"/>
              <a:buChar char="v"/>
            </a:pPr>
            <a:r>
              <a:rPr lang="de-DE" sz="2200" dirty="0">
                <a:latin typeface="Calibri" panose="020F0502020204030204" pitchFamily="34" charset="0"/>
                <a:cs typeface="Calibri" panose="020F0502020204030204" pitchFamily="34" charset="0"/>
              </a:rPr>
              <a:t>Durch die Vergabe von Darlehen an den Schulverein in der Höhe von 500 bzw. 1.000 Euro pro Person auf 7 bis 9 Jahre wollen wir alle einbinden</a:t>
            </a:r>
          </a:p>
          <a:p>
            <a:pPr marL="342900" indent="-342900" rtl="0">
              <a:lnSpc>
                <a:spcPct val="120000"/>
              </a:lnSpc>
              <a:buFont typeface="Wingdings" panose="05000000000000000000" pitchFamily="2" charset="2"/>
              <a:buChar char="v"/>
            </a:pPr>
            <a:r>
              <a:rPr lang="de-DE" sz="2200" dirty="0">
                <a:latin typeface="Calibri" panose="020F0502020204030204" pitchFamily="34" charset="0"/>
                <a:cs typeface="Calibri" panose="020F0502020204030204" pitchFamily="34" charset="0"/>
              </a:rPr>
              <a:t>Eine fixe Verzinsung von 2% pro Jahr ist garantiert - Die Zinsen werden jedes Jahr ausbezahlt</a:t>
            </a:r>
          </a:p>
          <a:p>
            <a:pPr marL="285750" indent="-285750">
              <a:buFont typeface="Wingdings" panose="05000000000000000000" pitchFamily="2" charset="2"/>
              <a:buChar char="v"/>
            </a:pPr>
            <a:endParaRPr lang="de-DE" sz="22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Wingdings" panose="05000000000000000000" pitchFamily="2" charset="2"/>
              <a:buChar char="v"/>
            </a:pPr>
            <a:endParaRPr lang="de-DE" sz="2200" cap="all"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59405821"/>
      </p:ext>
    </p:extLst>
  </p:cSld>
  <p:clrMapOvr>
    <a:masterClrMapping/>
  </p:clrMapOvr>
  <mc:AlternateContent xmlns:mc="http://schemas.openxmlformats.org/markup-compatibility/2006" xmlns:p14="http://schemas.microsoft.com/office/powerpoint/2010/main">
    <mc:Choice Requires="p14">
      <p:transition spd="slow" p14:dur="2000" advTm="72896"/>
    </mc:Choice>
    <mc:Fallback xmlns="">
      <p:transition spd="slow" advTm="728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rgbClr val="FFFF00"/>
            </a:gs>
            <a:gs pos="100000">
              <a:schemeClr val="accent5">
                <a:lumMod val="45000"/>
                <a:lumOff val="55000"/>
              </a:schemeClr>
            </a:gs>
            <a:gs pos="100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xmlns="" id="{33F8873B-22E6-40E6-9AF2-D82FC85CBEFE}"/>
              </a:ext>
            </a:extLst>
          </p:cNvPr>
          <p:cNvSpPr>
            <a:spLocks noGrp="1"/>
          </p:cNvSpPr>
          <p:nvPr>
            <p:ph type="subTitle" idx="1"/>
          </p:nvPr>
        </p:nvSpPr>
        <p:spPr>
          <a:xfrm>
            <a:off x="185530" y="3864313"/>
            <a:ext cx="11820939" cy="1568812"/>
          </a:xfrm>
        </p:spPr>
        <p:txBody>
          <a:bodyPr>
            <a:noAutofit/>
          </a:bodyPr>
          <a:lstStyle/>
          <a:p>
            <a:pPr algn="ctr"/>
            <a:r>
              <a:rPr lang="de-DE"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Wir appellieren an den vorstand das </a:t>
            </a:r>
            <a:r>
              <a:rPr lang="de-DE"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gemeinsame</a:t>
            </a:r>
            <a:r>
              <a:rPr lang="de-DE"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de-DE" sz="28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zu unterstützen</a:t>
            </a:r>
            <a:endParaRPr lang="de-AT" sz="2800" dirty="0">
              <a:solidFill>
                <a:srgbClr val="FF0000"/>
              </a:solidFill>
            </a:endParaRPr>
          </a:p>
        </p:txBody>
      </p:sp>
      <p:sp>
        <p:nvSpPr>
          <p:cNvPr id="8" name="Textfeld 7">
            <a:extLst>
              <a:ext uri="{FF2B5EF4-FFF2-40B4-BE49-F238E27FC236}">
                <a16:creationId xmlns:a16="http://schemas.microsoft.com/office/drawing/2014/main" xmlns="" id="{A92D7422-FD90-48BF-91E5-1BC880E8B5E6}"/>
              </a:ext>
            </a:extLst>
          </p:cNvPr>
          <p:cNvSpPr txBox="1"/>
          <p:nvPr/>
        </p:nvSpPr>
        <p:spPr>
          <a:xfrm>
            <a:off x="502980" y="325162"/>
            <a:ext cx="11689020" cy="3200876"/>
          </a:xfrm>
          <a:prstGeom prst="rect">
            <a:avLst/>
          </a:prstGeom>
          <a:noFill/>
        </p:spPr>
        <p:txBody>
          <a:bodyPr wrap="square" rtlCol="0">
            <a:spAutoFit/>
          </a:bodyPr>
          <a:lstStyle/>
          <a:p>
            <a:pPr algn="ctr"/>
            <a:r>
              <a:rPr lang="de-AT" sz="3200" b="1" cap="all" dirty="0">
                <a:solidFill>
                  <a:srgbClr val="00B050"/>
                </a:solidFill>
              </a:rPr>
              <a:t>Emas Projekt Sonnenkraftwerk</a:t>
            </a:r>
          </a:p>
          <a:p>
            <a:pPr algn="ctr"/>
            <a:endParaRPr lang="de-AT" sz="1000" cap="all" dirty="0"/>
          </a:p>
          <a:p>
            <a:endParaRPr lang="de-AT" cap="all" dirty="0"/>
          </a:p>
          <a:p>
            <a:pPr marL="274320" indent="-228600">
              <a:lnSpc>
                <a:spcPct val="150000"/>
              </a:lnSpc>
              <a:buFont typeface="Wingdings" panose="05000000000000000000" pitchFamily="2" charset="2"/>
              <a:buChar char="§"/>
            </a:pPr>
            <a:r>
              <a:rPr lang="de-DE" sz="2400" dirty="0">
                <a:solidFill>
                  <a:schemeClr val="tx1"/>
                </a:solidFill>
              </a:rPr>
              <a:t>Ein wichtiger Punkt für die Schulgemeinschaft ist uns das </a:t>
            </a:r>
            <a:r>
              <a:rPr lang="de-DE" sz="2400" b="1" dirty="0">
                <a:solidFill>
                  <a:schemeClr val="tx1"/>
                </a:solidFill>
              </a:rPr>
              <a:t>„</a:t>
            </a:r>
            <a:r>
              <a:rPr lang="de-DE" sz="2400" b="1" dirty="0">
                <a:solidFill>
                  <a:srgbClr val="FF0000"/>
                </a:solidFill>
              </a:rPr>
              <a:t>Wir</a:t>
            </a:r>
            <a:r>
              <a:rPr lang="de-DE" sz="2400" b="1" dirty="0">
                <a:solidFill>
                  <a:schemeClr val="tx1"/>
                </a:solidFill>
              </a:rPr>
              <a:t>“ </a:t>
            </a:r>
            <a:r>
              <a:rPr lang="de-DE" sz="2400" dirty="0">
                <a:solidFill>
                  <a:schemeClr val="tx1"/>
                </a:solidFill>
              </a:rPr>
              <a:t>und das </a:t>
            </a:r>
            <a:r>
              <a:rPr lang="de-DE" sz="2400" b="1" dirty="0">
                <a:solidFill>
                  <a:schemeClr val="tx1"/>
                </a:solidFill>
              </a:rPr>
              <a:t>„</a:t>
            </a:r>
            <a:r>
              <a:rPr lang="de-DE" sz="2400" b="1" dirty="0">
                <a:solidFill>
                  <a:srgbClr val="FF0000"/>
                </a:solidFill>
              </a:rPr>
              <a:t>Unser</a:t>
            </a:r>
            <a:r>
              <a:rPr lang="de-DE" sz="2400" b="1" dirty="0">
                <a:solidFill>
                  <a:schemeClr val="tx1"/>
                </a:solidFill>
              </a:rPr>
              <a:t>“</a:t>
            </a:r>
          </a:p>
          <a:p>
            <a:pPr marL="274320" indent="-228600">
              <a:lnSpc>
                <a:spcPct val="150000"/>
              </a:lnSpc>
              <a:buFont typeface="Wingdings" panose="05000000000000000000" pitchFamily="2" charset="2"/>
              <a:buChar char="§"/>
            </a:pPr>
            <a:r>
              <a:rPr lang="de-DE" sz="2800" b="1" dirty="0">
                <a:solidFill>
                  <a:srgbClr val="FF0000"/>
                </a:solidFill>
              </a:rPr>
              <a:t>Wir</a:t>
            </a:r>
            <a:r>
              <a:rPr lang="de-DE" sz="2400" dirty="0">
                <a:solidFill>
                  <a:schemeClr val="tx1"/>
                </a:solidFill>
              </a:rPr>
              <a:t> wollen gemeinsam etwas gegen den Klimawandel tun!</a:t>
            </a:r>
          </a:p>
          <a:p>
            <a:pPr marL="274320" indent="-228600">
              <a:lnSpc>
                <a:spcPct val="150000"/>
              </a:lnSpc>
              <a:buFont typeface="Wingdings" panose="05000000000000000000" pitchFamily="2" charset="2"/>
              <a:buChar char="§"/>
            </a:pPr>
            <a:r>
              <a:rPr lang="de-DE" sz="2800" b="1" dirty="0">
                <a:solidFill>
                  <a:srgbClr val="FF0000"/>
                </a:solidFill>
              </a:rPr>
              <a:t>Unser</a:t>
            </a:r>
            <a:r>
              <a:rPr lang="de-DE" sz="2400" dirty="0">
                <a:solidFill>
                  <a:schemeClr val="tx1"/>
                </a:solidFill>
              </a:rPr>
              <a:t> Sonnenkraftwerk wird 70% unseres eigenen Stromverbrauches erzeugen!</a:t>
            </a:r>
          </a:p>
          <a:p>
            <a:pPr marL="285750" indent="-285750">
              <a:buFont typeface="Wingdings" panose="05000000000000000000" pitchFamily="2" charset="2"/>
              <a:buChar char="v"/>
            </a:pPr>
            <a:endParaRPr lang="de-DE" sz="2200" cap="all"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14268532"/>
      </p:ext>
    </p:extLst>
  </p:cSld>
  <p:clrMapOvr>
    <a:masterClrMapping/>
  </p:clrMapOvr>
  <mc:AlternateContent xmlns:mc="http://schemas.openxmlformats.org/markup-compatibility/2006" xmlns:p14="http://schemas.microsoft.com/office/powerpoint/2010/main">
    <mc:Choice Requires="p14">
      <p:transition spd="slow" p14:dur="2000" advTm="27974"/>
    </mc:Choice>
    <mc:Fallback xmlns="">
      <p:transition spd="slow" advTm="279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rgbClr val="FFFF00"/>
            </a:gs>
            <a:gs pos="100000">
              <a:schemeClr val="accent5">
                <a:lumMod val="45000"/>
                <a:lumOff val="55000"/>
              </a:schemeClr>
            </a:gs>
            <a:gs pos="100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xmlns="" id="{33F8873B-22E6-40E6-9AF2-D82FC85CBEFE}"/>
              </a:ext>
            </a:extLst>
          </p:cNvPr>
          <p:cNvSpPr>
            <a:spLocks noGrp="1"/>
          </p:cNvSpPr>
          <p:nvPr>
            <p:ph type="subTitle" idx="1"/>
          </p:nvPr>
        </p:nvSpPr>
        <p:spPr>
          <a:xfrm>
            <a:off x="1496893" y="4199164"/>
            <a:ext cx="9701194" cy="1568812"/>
          </a:xfrm>
        </p:spPr>
        <p:txBody>
          <a:bodyPr>
            <a:noAutofit/>
          </a:bodyPr>
          <a:lstStyle/>
          <a:p>
            <a:pPr algn="ctr"/>
            <a:r>
              <a:rPr lang="de-DE"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Vielen Dank für den St. Georgs Preis</a:t>
            </a:r>
          </a:p>
        </p:txBody>
      </p:sp>
      <p:sp>
        <p:nvSpPr>
          <p:cNvPr id="8" name="Textfeld 7">
            <a:extLst>
              <a:ext uri="{FF2B5EF4-FFF2-40B4-BE49-F238E27FC236}">
                <a16:creationId xmlns:a16="http://schemas.microsoft.com/office/drawing/2014/main" xmlns="" id="{A92D7422-FD90-48BF-91E5-1BC880E8B5E6}"/>
              </a:ext>
            </a:extLst>
          </p:cNvPr>
          <p:cNvSpPr txBox="1"/>
          <p:nvPr/>
        </p:nvSpPr>
        <p:spPr>
          <a:xfrm>
            <a:off x="502980" y="325162"/>
            <a:ext cx="11689020" cy="3539430"/>
          </a:xfrm>
          <a:prstGeom prst="rect">
            <a:avLst/>
          </a:prstGeom>
          <a:noFill/>
        </p:spPr>
        <p:txBody>
          <a:bodyPr wrap="square" rtlCol="0">
            <a:spAutoFit/>
          </a:bodyPr>
          <a:lstStyle/>
          <a:p>
            <a:pPr algn="ctr"/>
            <a:endParaRPr lang="de-AT" sz="1000" cap="all" dirty="0"/>
          </a:p>
          <a:p>
            <a:pPr>
              <a:lnSpc>
                <a:spcPct val="120000"/>
              </a:lnSpc>
            </a:pPr>
            <a:r>
              <a:rPr lang="de-AT" sz="3200" dirty="0"/>
              <a:t>Wir als KPS haben viele Möglichkeiten</a:t>
            </a:r>
          </a:p>
          <a:p>
            <a:pPr marL="45720">
              <a:lnSpc>
                <a:spcPct val="120000"/>
              </a:lnSpc>
            </a:pPr>
            <a:r>
              <a:rPr lang="de-DE" sz="3200" dirty="0">
                <a:solidFill>
                  <a:schemeClr val="tx1"/>
                </a:solidFill>
              </a:rPr>
              <a:t>		wir setzen gemeinsam Aktionen </a:t>
            </a:r>
          </a:p>
          <a:p>
            <a:pPr marL="45720">
              <a:lnSpc>
                <a:spcPct val="120000"/>
              </a:lnSpc>
            </a:pPr>
            <a:r>
              <a:rPr lang="de-DE" sz="3200" dirty="0">
                <a:solidFill>
                  <a:schemeClr val="tx1"/>
                </a:solidFill>
              </a:rPr>
              <a:t>			gehen mit gutem Beispiel voran </a:t>
            </a:r>
          </a:p>
          <a:p>
            <a:pPr marL="45720">
              <a:lnSpc>
                <a:spcPct val="120000"/>
              </a:lnSpc>
            </a:pPr>
            <a:r>
              <a:rPr lang="de-DE" sz="3200" dirty="0">
                <a:solidFill>
                  <a:schemeClr val="tx1"/>
                </a:solidFill>
              </a:rPr>
              <a:t>				machen anderen Mut es uns nachzutun</a:t>
            </a:r>
          </a:p>
          <a:p>
            <a:pPr marL="45720">
              <a:lnSpc>
                <a:spcPct val="120000"/>
              </a:lnSpc>
            </a:pPr>
            <a:r>
              <a:rPr lang="de-DE" sz="3200" dirty="0"/>
              <a:t>					und geben nicht auf wenn es mal schwierig wird</a:t>
            </a:r>
            <a:endParaRPr lang="de-DE" sz="3200" dirty="0">
              <a:solidFill>
                <a:schemeClr val="tx1"/>
              </a:solidFill>
            </a:endParaRPr>
          </a:p>
          <a:p>
            <a:pPr marL="285750" indent="-285750">
              <a:buFont typeface="Wingdings" panose="05000000000000000000" pitchFamily="2" charset="2"/>
              <a:buChar char="v"/>
            </a:pPr>
            <a:endParaRPr lang="de-DE" sz="2200" cap="all"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392122"/>
      </p:ext>
    </p:extLst>
  </p:cSld>
  <p:clrMapOvr>
    <a:masterClrMapping/>
  </p:clrMapOvr>
  <mc:AlternateContent xmlns:mc="http://schemas.openxmlformats.org/markup-compatibility/2006" xmlns:p14="http://schemas.microsoft.com/office/powerpoint/2010/main">
    <mc:Choice Requires="p14">
      <p:transition spd="slow" p14:dur="2000" advTm="35936"/>
    </mc:Choice>
    <mc:Fallback xmlns="">
      <p:transition spd="slow" advTm="35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Katalog">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TM10001114[[fn=Katalog]]</Template>
  <TotalTime>0</TotalTime>
  <Words>290</Words>
  <Application>Microsoft Office PowerPoint</Application>
  <PresentationFormat>Benutzerdefiniert</PresentationFormat>
  <Paragraphs>37</Paragraphs>
  <Slides>7</Slides>
  <Notes>0</Notes>
  <HiddenSlides>0</HiddenSlides>
  <MMClips>7</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Katalog</vt:lpstr>
      <vt:lpstr>St. Ursula  Schulprojekt EMAS</vt:lpstr>
      <vt:lpstr> Unsere Schulen sind ein besonderer Ort,  ein Ort an dem Kinder und Jugendliche gebildet und gefördert werden, damit sie später in ihren Berufen und Lebensaufgaben Verantwortung übernehmen können, gemäß dem Auftrag</vt:lpstr>
      <vt:lpstr> Das Bereich-übergreifende EMAS-Umweltteam  Schülerinnen und Schüler,  Pädagoginnen und Pädagogen aus Schule und Nachmittagsbetreuung,  Küchenleitung und Wirtschaftliche Leitung</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St.ursula  Schulprojekt EMAS</dc:title>
  <dc:creator>Franz Frank</dc:creator>
  <cp:lastModifiedBy>Chicca Lippert</cp:lastModifiedBy>
  <cp:revision>30</cp:revision>
  <dcterms:created xsi:type="dcterms:W3CDTF">2020-11-13T08:46:37Z</dcterms:created>
  <dcterms:modified xsi:type="dcterms:W3CDTF">2020-11-20T18:42:36Z</dcterms:modified>
</cp:coreProperties>
</file>